
<file path=[Content_Types].xml><?xml version="1.0" encoding="utf-8"?>
<Types xmlns="http://schemas.openxmlformats.org/package/2006/content-types">
  <Default Extension="png" ContentType="image/png"/>
  <Default Extension="png&amp;ehk=tBK4GJ9FCdGk7rR6z2OL8w&amp;r=0&amp;pid=OfficeInsert"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93" r:id="rId1"/>
  </p:sldMasterIdLst>
  <p:sldIdLst>
    <p:sldId id="300" r:id="rId2"/>
    <p:sldId id="301" r:id="rId3"/>
    <p:sldId id="270" r:id="rId4"/>
    <p:sldId id="271" r:id="rId5"/>
    <p:sldId id="302" r:id="rId6"/>
    <p:sldId id="303" r:id="rId7"/>
    <p:sldId id="267" r:id="rId8"/>
    <p:sldId id="305" r:id="rId9"/>
    <p:sldId id="272" r:id="rId10"/>
    <p:sldId id="265" r:id="rId11"/>
    <p:sldId id="273" r:id="rId12"/>
    <p:sldId id="260" r:id="rId13"/>
    <p:sldId id="266" r:id="rId14"/>
    <p:sldId id="275" r:id="rId15"/>
    <p:sldId id="268" r:id="rId16"/>
    <p:sldId id="299" r:id="rId17"/>
    <p:sldId id="261" r:id="rId18"/>
    <p:sldId id="296" r:id="rId19"/>
    <p:sldId id="281" r:id="rId20"/>
    <p:sldId id="293" r:id="rId21"/>
    <p:sldId id="282" r:id="rId22"/>
    <p:sldId id="294" r:id="rId23"/>
    <p:sldId id="283" r:id="rId24"/>
    <p:sldId id="295" r:id="rId25"/>
    <p:sldId id="297" r:id="rId26"/>
    <p:sldId id="291" r:id="rId27"/>
    <p:sldId id="285" r:id="rId28"/>
    <p:sldId id="286" r:id="rId29"/>
    <p:sldId id="288" r:id="rId30"/>
    <p:sldId id="306" r:id="rId31"/>
    <p:sldId id="289" r:id="rId32"/>
    <p:sldId id="304"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1350" y="66"/>
      </p:cViewPr>
      <p:guideLst/>
    </p:cSldViewPr>
  </p:slideViewPr>
  <p:notesTextViewPr>
    <p:cViewPr>
      <p:scale>
        <a:sx n="1" d="1"/>
        <a:sy n="1" d="1"/>
      </p:scale>
      <p:origin x="0" y="0"/>
    </p:cViewPr>
  </p:notesTextViewPr>
  <p:sorterViewPr>
    <p:cViewPr>
      <p:scale>
        <a:sx n="148" d="100"/>
        <a:sy n="148" d="100"/>
      </p:scale>
      <p:origin x="0" y="-454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6726063"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3787" y="4243845"/>
            <a:ext cx="2307831" cy="276940"/>
          </a:xfrm>
          <a:prstGeom prst="rect">
            <a:avLst/>
          </a:prstGeom>
        </p:spPr>
      </p:pic>
      <p:sp>
        <p:nvSpPr>
          <p:cNvPr id="9" name="Rectangle 8"/>
          <p:cNvSpPr/>
          <p:nvPr/>
        </p:nvSpPr>
        <p:spPr bwMode="ltGray">
          <a:xfrm>
            <a:off x="0" y="2590078"/>
            <a:ext cx="6726064"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6833787"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2" y="2733709"/>
            <a:ext cx="6069268" cy="1373070"/>
          </a:xfrm>
        </p:spPr>
        <p:txBody>
          <a:bodyPr anchor="b">
            <a:noAutofit/>
          </a:bodyPr>
          <a:lstStyle>
            <a:lvl1pPr algn="r">
              <a:defRPr sz="4800"/>
            </a:lvl1pPr>
          </a:lstStyle>
          <a:p>
            <a:r>
              <a:rPr lang="en-US"/>
              <a:t>Click to edit Master title style</a:t>
            </a:r>
            <a:endParaRPr lang="en-US" dirty="0"/>
          </a:p>
        </p:txBody>
      </p:sp>
      <p:sp>
        <p:nvSpPr>
          <p:cNvPr id="3" name="Subtitle 2"/>
          <p:cNvSpPr>
            <a:spLocks noGrp="1"/>
          </p:cNvSpPr>
          <p:nvPr>
            <p:ph type="subTitle" idx="1"/>
          </p:nvPr>
        </p:nvSpPr>
        <p:spPr>
          <a:xfrm>
            <a:off x="510241" y="4394040"/>
            <a:ext cx="610810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4555655" y="5936188"/>
            <a:ext cx="2057400" cy="365125"/>
          </a:xfrm>
        </p:spPr>
        <p:txBody>
          <a:bodyPr/>
          <a:lstStyle/>
          <a:p>
            <a:fld id="{8E5B8061-4DB6-49F1-B581-AB526FCCFF64}" type="datetimeFigureOut">
              <a:rPr lang="en-US" smtClean="0"/>
              <a:t>12/12/2017</a:t>
            </a:fld>
            <a:endParaRPr lang="en-US"/>
          </a:p>
        </p:txBody>
      </p:sp>
      <p:sp>
        <p:nvSpPr>
          <p:cNvPr id="5" name="Footer Placeholder 4"/>
          <p:cNvSpPr>
            <a:spLocks noGrp="1"/>
          </p:cNvSpPr>
          <p:nvPr>
            <p:ph type="ftr" sz="quarter" idx="11"/>
          </p:nvPr>
        </p:nvSpPr>
        <p:spPr>
          <a:xfrm>
            <a:off x="533401" y="5936189"/>
            <a:ext cx="4021666" cy="365125"/>
          </a:xfrm>
        </p:spPr>
        <p:txBody>
          <a:bodyPr/>
          <a:lstStyle/>
          <a:p>
            <a:endParaRPr lang="en-US"/>
          </a:p>
        </p:txBody>
      </p:sp>
      <p:sp>
        <p:nvSpPr>
          <p:cNvPr id="6" name="Slide Number Placeholder 5"/>
          <p:cNvSpPr>
            <a:spLocks noGrp="1"/>
          </p:cNvSpPr>
          <p:nvPr>
            <p:ph type="sldNum" sz="quarter" idx="12"/>
          </p:nvPr>
        </p:nvSpPr>
        <p:spPr>
          <a:xfrm>
            <a:off x="7010399" y="2750337"/>
            <a:ext cx="1370293" cy="1356442"/>
          </a:xfrm>
        </p:spPr>
        <p:txBody>
          <a:bodyPr/>
          <a:lstStyle/>
          <a:p>
            <a:fld id="{0EF2AF92-555E-4FCE-BB88-B8ECD9E96146}" type="slidenum">
              <a:rPr lang="en-US" smtClean="0"/>
              <a:t>‹#›</a:t>
            </a:fld>
            <a:endParaRPr lang="en-US"/>
          </a:p>
        </p:txBody>
      </p:sp>
    </p:spTree>
    <p:extLst>
      <p:ext uri="{BB962C8B-B14F-4D97-AF65-F5344CB8AC3E}">
        <p14:creationId xmlns:p14="http://schemas.microsoft.com/office/powerpoint/2010/main" val="220180119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20" name="Group 19"/>
          <p:cNvGrpSpPr/>
          <p:nvPr/>
        </p:nvGrpSpPr>
        <p:grpSpPr>
          <a:xfrm>
            <a:off x="0" y="45720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3" y="4711617"/>
            <a:ext cx="6894770" cy="544482"/>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31639" y="609598"/>
            <a:ext cx="6896534"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33401" y="5256098"/>
            <a:ext cx="6894772" cy="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E5B8061-4DB6-49F1-B581-AB526FCCFF64}" type="datetimeFigureOut">
              <a:rPr lang="en-US" smtClean="0"/>
              <a:t>12/12/2017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856438" y="4711310"/>
            <a:ext cx="1149836" cy="1090789"/>
          </a:xfrm>
        </p:spPr>
        <p:txBody>
          <a:bodyPr/>
          <a:lstStyle/>
          <a:p>
            <a:fld id="{0EF2AF92-555E-4FCE-BB88-B8ECD9E96146}" type="slidenum">
              <a:rPr lang="en-US" smtClean="0"/>
              <a:t>‹#›</a:t>
            </a:fld>
            <a:endParaRPr lang="en-US"/>
          </a:p>
        </p:txBody>
      </p:sp>
    </p:spTree>
    <p:extLst>
      <p:ext uri="{BB962C8B-B14F-4D97-AF65-F5344CB8AC3E}">
        <p14:creationId xmlns:p14="http://schemas.microsoft.com/office/powerpoint/2010/main" val="3682909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21" name="Group 20"/>
          <p:cNvGrpSpPr/>
          <p:nvPr/>
        </p:nvGrpSpPr>
        <p:grpSpPr>
          <a:xfrm>
            <a:off x="0" y="4572000"/>
            <a:ext cx="9161969" cy="1677035"/>
            <a:chOff x="0" y="2895600"/>
            <a:chExt cx="9161969" cy="1677035"/>
          </a:xfrm>
        </p:grpSpPr>
        <p:pic>
          <p:nvPicPr>
            <p:cNvPr id="22" name="Picture 21"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3" name="Picture 22"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4" name="Rectangle 23"/>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24255" y="609597"/>
            <a:ext cx="6896534"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531638" y="4710340"/>
            <a:ext cx="6889151" cy="1101764"/>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E5B8061-4DB6-49F1-B581-AB526FCCFF64}" type="datetimeFigureOut">
              <a:rPr lang="en-US" smtClean="0"/>
              <a:t>12/12/2017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856438" y="4711616"/>
            <a:ext cx="1149836" cy="1090789"/>
          </a:xfrm>
        </p:spPr>
        <p:txBody>
          <a:bodyPr/>
          <a:lstStyle/>
          <a:p>
            <a:fld id="{0EF2AF92-555E-4FCE-BB88-B8ECD9E96146}" type="slidenum">
              <a:rPr lang="en-US" smtClean="0"/>
              <a:t>‹#›</a:t>
            </a:fld>
            <a:endParaRPr lang="en-US"/>
          </a:p>
        </p:txBody>
      </p:sp>
    </p:spTree>
    <p:extLst>
      <p:ext uri="{BB962C8B-B14F-4D97-AF65-F5344CB8AC3E}">
        <p14:creationId xmlns:p14="http://schemas.microsoft.com/office/powerpoint/2010/main" val="1029168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29" name="Group 28"/>
          <p:cNvGrpSpPr/>
          <p:nvPr/>
        </p:nvGrpSpPr>
        <p:grpSpPr>
          <a:xfrm>
            <a:off x="0" y="4572000"/>
            <a:ext cx="9161969" cy="1677035"/>
            <a:chOff x="0" y="2895600"/>
            <a:chExt cx="9161969" cy="1677035"/>
          </a:xfrm>
        </p:grpSpPr>
        <p:pic>
          <p:nvPicPr>
            <p:cNvPr id="30" name="Picture 29"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1" name="Picture 30"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2" name="Rectangle 31"/>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67921" y="616983"/>
            <a:ext cx="642514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89438" y="3660763"/>
            <a:ext cx="5987731"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531638" y="4710340"/>
            <a:ext cx="6903919" cy="1101764"/>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E5B8061-4DB6-49F1-B581-AB526FCCFF64}" type="datetimeFigureOut">
              <a:rPr lang="en-US" smtClean="0"/>
              <a:t>12/12/2017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856438" y="4709926"/>
            <a:ext cx="1149836" cy="1090789"/>
          </a:xfrm>
        </p:spPr>
        <p:txBody>
          <a:bodyPr/>
          <a:lstStyle/>
          <a:p>
            <a:fld id="{0EF2AF92-555E-4FCE-BB88-B8ECD9E96146}" type="slidenum">
              <a:rPr lang="en-US" smtClean="0"/>
              <a:t>‹#›</a:t>
            </a:fld>
            <a:endParaRPr lang="en-US"/>
          </a:p>
        </p:txBody>
      </p:sp>
      <p:sp>
        <p:nvSpPr>
          <p:cNvPr id="27" name="TextBox 26"/>
          <p:cNvSpPr txBox="1"/>
          <p:nvPr/>
        </p:nvSpPr>
        <p:spPr>
          <a:xfrm>
            <a:off x="270932" y="748116"/>
            <a:ext cx="5334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28" name="TextBox 27"/>
          <p:cNvSpPr txBox="1"/>
          <p:nvPr/>
        </p:nvSpPr>
        <p:spPr>
          <a:xfrm>
            <a:off x="6967191" y="2998573"/>
            <a:ext cx="457200" cy="584777"/>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9565036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22" name="Group 21"/>
          <p:cNvGrpSpPr/>
          <p:nvPr/>
        </p:nvGrpSpPr>
        <p:grpSpPr>
          <a:xfrm>
            <a:off x="0" y="4572000"/>
            <a:ext cx="9161969" cy="1677035"/>
            <a:chOff x="0" y="2895600"/>
            <a:chExt cx="9161969" cy="1677035"/>
          </a:xfrm>
        </p:grpSpPr>
        <p:pic>
          <p:nvPicPr>
            <p:cNvPr id="23" name="Picture 22"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4" name="Picture 23"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5" name="Rectangle 24"/>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8" y="4710340"/>
            <a:ext cx="6896534" cy="589812"/>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531639" y="5300150"/>
            <a:ext cx="6896534" cy="51195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E5B8061-4DB6-49F1-B581-AB526FCCFF64}" type="datetimeFigureOut">
              <a:rPr lang="en-US" smtClean="0"/>
              <a:t>12/12/2017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856438" y="4709926"/>
            <a:ext cx="1149836" cy="1090789"/>
          </a:xfrm>
        </p:spPr>
        <p:txBody>
          <a:bodyPr/>
          <a:lstStyle/>
          <a:p>
            <a:fld id="{0EF2AF92-555E-4FCE-BB88-B8ECD9E96146}" type="slidenum">
              <a:rPr lang="en-US" smtClean="0"/>
              <a:t>‹#›</a:t>
            </a:fld>
            <a:endParaRPr lang="en-US"/>
          </a:p>
        </p:txBody>
      </p:sp>
    </p:spTree>
    <p:extLst>
      <p:ext uri="{BB962C8B-B14F-4D97-AF65-F5344CB8AC3E}">
        <p14:creationId xmlns:p14="http://schemas.microsoft.com/office/powerpoint/2010/main" val="26143268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grpSp>
        <p:nvGrpSpPr>
          <p:cNvPr id="23" name="Group 22"/>
          <p:cNvGrpSpPr/>
          <p:nvPr/>
        </p:nvGrpSpPr>
        <p:grpSpPr>
          <a:xfrm>
            <a:off x="0" y="6096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itle 1"/>
          <p:cNvSpPr>
            <a:spLocks noGrp="1"/>
          </p:cNvSpPr>
          <p:nvPr>
            <p:ph type="title"/>
          </p:nvPr>
        </p:nvSpPr>
        <p:spPr>
          <a:xfrm>
            <a:off x="531639" y="753228"/>
            <a:ext cx="6896534"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532629" y="2329489"/>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539777" y="3015290"/>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2878413"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2879710" y="3007906"/>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226136"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233520" y="3007905"/>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8E5B8061-4DB6-49F1-B581-AB526FCCFF64}" type="datetimeFigureOut">
              <a:rPr lang="en-US" smtClean="0"/>
              <a:t>12/12/2017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F2AF92-555E-4FCE-BB88-B8ECD9E96146}" type="slidenum">
              <a:rPr lang="en-US" smtClean="0"/>
              <a:t>‹#›</a:t>
            </a:fld>
            <a:endParaRPr lang="en-US"/>
          </a:p>
        </p:txBody>
      </p:sp>
    </p:spTree>
    <p:extLst>
      <p:ext uri="{BB962C8B-B14F-4D97-AF65-F5344CB8AC3E}">
        <p14:creationId xmlns:p14="http://schemas.microsoft.com/office/powerpoint/2010/main" val="37246102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grpSp>
        <p:nvGrpSpPr>
          <p:cNvPr id="34" name="Group 33"/>
          <p:cNvGrpSpPr/>
          <p:nvPr/>
        </p:nvGrpSpPr>
        <p:grpSpPr>
          <a:xfrm>
            <a:off x="0" y="609600"/>
            <a:ext cx="9161969" cy="1677035"/>
            <a:chOff x="0" y="2895600"/>
            <a:chExt cx="9161969" cy="1677035"/>
          </a:xfrm>
        </p:grpSpPr>
        <p:pic>
          <p:nvPicPr>
            <p:cNvPr id="35" name="Picture 34"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6" name="Picture 35"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7" name="Rectangle 36"/>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0" name="Title 1"/>
          <p:cNvSpPr>
            <a:spLocks noGrp="1"/>
          </p:cNvSpPr>
          <p:nvPr>
            <p:ph type="title"/>
          </p:nvPr>
        </p:nvSpPr>
        <p:spPr>
          <a:xfrm>
            <a:off x="531639" y="753228"/>
            <a:ext cx="6896534"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32391" y="4297503"/>
            <a:ext cx="2192257"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532391" y="2336873"/>
            <a:ext cx="219225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32391" y="4873765"/>
            <a:ext cx="219225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2870497" y="4297503"/>
            <a:ext cx="221507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2870497" y="2336873"/>
            <a:ext cx="221507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2869483" y="4873764"/>
            <a:ext cx="2218004"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231028" y="4297503"/>
            <a:ext cx="2194333"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5231027" y="2336873"/>
            <a:ext cx="219433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230934" y="4873762"/>
            <a:ext cx="2197239"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8E5B8061-4DB6-49F1-B581-AB526FCCFF64}" type="datetimeFigureOut">
              <a:rPr lang="en-US" smtClean="0"/>
              <a:t>12/12/2017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F2AF92-555E-4FCE-BB88-B8ECD9E96146}" type="slidenum">
              <a:rPr lang="en-US" smtClean="0"/>
              <a:t>‹#›</a:t>
            </a:fld>
            <a:endParaRPr lang="en-US"/>
          </a:p>
        </p:txBody>
      </p:sp>
    </p:spTree>
    <p:extLst>
      <p:ext uri="{BB962C8B-B14F-4D97-AF65-F5344CB8AC3E}">
        <p14:creationId xmlns:p14="http://schemas.microsoft.com/office/powerpoint/2010/main" val="20693583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6" name="Group 15"/>
          <p:cNvGrpSpPr/>
          <p:nvPr/>
        </p:nvGrpSpPr>
        <p:grpSpPr>
          <a:xfrm>
            <a:off x="0" y="609600"/>
            <a:ext cx="9161969" cy="1677035"/>
            <a:chOff x="0" y="2895600"/>
            <a:chExt cx="9161969" cy="1677035"/>
          </a:xfrm>
        </p:grpSpPr>
        <p:pic>
          <p:nvPicPr>
            <p:cNvPr id="17" name="Picture 16"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8" name="Picture 17"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9" name="Rectangle 18"/>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5B8061-4DB6-49F1-B581-AB526FCCFF64}" type="datetimeFigureOut">
              <a:rPr lang="en-US" smtClean="0"/>
              <a:t>12/12/2017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F2AF92-555E-4FCE-BB88-B8ECD9E96146}" type="slidenum">
              <a:rPr lang="en-US" smtClean="0"/>
              <a:t>‹#›</a:t>
            </a:fld>
            <a:endParaRPr lang="en-US"/>
          </a:p>
        </p:txBody>
      </p:sp>
    </p:spTree>
    <p:extLst>
      <p:ext uri="{BB962C8B-B14F-4D97-AF65-F5344CB8AC3E}">
        <p14:creationId xmlns:p14="http://schemas.microsoft.com/office/powerpoint/2010/main" val="41210522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4" name="Group 13"/>
          <p:cNvGrpSpPr/>
          <p:nvPr/>
        </p:nvGrpSpPr>
        <p:grpSpPr>
          <a:xfrm rot="5400000">
            <a:off x="4575305" y="2747178"/>
            <a:ext cx="6862555" cy="1368199"/>
            <a:chOff x="2281445" y="609600"/>
            <a:chExt cx="6862555" cy="1368199"/>
          </a:xfrm>
        </p:grpSpPr>
        <p:sp>
          <p:nvSpPr>
            <p:cNvPr id="12" name="Rectangle 11"/>
            <p:cNvSpPr/>
            <p:nvPr/>
          </p:nvSpPr>
          <p:spPr bwMode="ltGray">
            <a:xfrm>
              <a:off x="2281445" y="609601"/>
              <a:ext cx="528569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464798" y="609597"/>
            <a:ext cx="1069602" cy="446193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0241" y="609598"/>
            <a:ext cx="6576359"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029144" y="5936188"/>
            <a:ext cx="2057400" cy="365125"/>
          </a:xfrm>
        </p:spPr>
        <p:txBody>
          <a:bodyPr/>
          <a:lstStyle/>
          <a:p>
            <a:fld id="{8E5B8061-4DB6-49F1-B581-AB526FCCFF64}" type="datetimeFigureOut">
              <a:rPr lang="en-US" smtClean="0"/>
              <a:t>12/12/2017</a:t>
            </a:fld>
            <a:endParaRPr lang="en-US"/>
          </a:p>
        </p:txBody>
      </p:sp>
      <p:sp>
        <p:nvSpPr>
          <p:cNvPr id="5" name="Footer Placeholder 4"/>
          <p:cNvSpPr>
            <a:spLocks noGrp="1"/>
          </p:cNvSpPr>
          <p:nvPr>
            <p:ph type="ftr" sz="quarter" idx="11"/>
          </p:nvPr>
        </p:nvSpPr>
        <p:spPr>
          <a:xfrm>
            <a:off x="510241" y="5936189"/>
            <a:ext cx="4518959" cy="365125"/>
          </a:xfrm>
        </p:spPr>
        <p:txBody>
          <a:bodyPr/>
          <a:lstStyle/>
          <a:p>
            <a:endParaRPr lang="en-US"/>
          </a:p>
        </p:txBody>
      </p:sp>
      <p:sp>
        <p:nvSpPr>
          <p:cNvPr id="6" name="Slide Number Placeholder 5"/>
          <p:cNvSpPr>
            <a:spLocks noGrp="1"/>
          </p:cNvSpPr>
          <p:nvPr>
            <p:ph type="sldNum" sz="quarter" idx="12"/>
          </p:nvPr>
        </p:nvSpPr>
        <p:spPr>
          <a:xfrm>
            <a:off x="7431152" y="5432500"/>
            <a:ext cx="1149636" cy="1273100"/>
          </a:xfrm>
        </p:spPr>
        <p:txBody>
          <a:bodyPr anchor="t"/>
          <a:lstStyle>
            <a:lvl1pPr algn="ctr">
              <a:defRPr/>
            </a:lvl1pPr>
          </a:lstStyle>
          <a:p>
            <a:fld id="{0EF2AF92-555E-4FCE-BB88-B8ECD9E96146}" type="slidenum">
              <a:rPr lang="en-US" smtClean="0"/>
              <a:t>‹#›</a:t>
            </a:fld>
            <a:endParaRPr lang="en-US"/>
          </a:p>
        </p:txBody>
      </p:sp>
    </p:spTree>
    <p:extLst>
      <p:ext uri="{BB962C8B-B14F-4D97-AF65-F5344CB8AC3E}">
        <p14:creationId xmlns:p14="http://schemas.microsoft.com/office/powerpoint/2010/main" val="2430388694"/>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7" name="Group 26"/>
          <p:cNvGrpSpPr/>
          <p:nvPr/>
        </p:nvGrpSpPr>
        <p:grpSpPr>
          <a:xfrm>
            <a:off x="0" y="609600"/>
            <a:ext cx="9161969" cy="1677035"/>
            <a:chOff x="0" y="2895600"/>
            <a:chExt cx="9161969" cy="1677035"/>
          </a:xfrm>
        </p:grpSpPr>
        <p:pic>
          <p:nvPicPr>
            <p:cNvPr id="28" name="Picture 2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0" name="Rectangle 2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5B8061-4DB6-49F1-B581-AB526FCCFF64}" type="datetimeFigureOut">
              <a:rPr lang="en-US" smtClean="0"/>
              <a:t>12/12/2017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F2AF92-555E-4FCE-BB88-B8ECD9E96146}" type="slidenum">
              <a:rPr lang="en-US" smtClean="0"/>
              <a:t>‹#›</a:t>
            </a:fld>
            <a:endParaRPr lang="en-US"/>
          </a:p>
        </p:txBody>
      </p:sp>
    </p:spTree>
    <p:extLst>
      <p:ext uri="{BB962C8B-B14F-4D97-AF65-F5344CB8AC3E}">
        <p14:creationId xmlns:p14="http://schemas.microsoft.com/office/powerpoint/2010/main" val="1809449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8" name="Group 17"/>
          <p:cNvGrpSpPr/>
          <p:nvPr/>
        </p:nvGrpSpPr>
        <p:grpSpPr>
          <a:xfrm>
            <a:off x="0" y="2728432"/>
            <a:ext cx="9161969" cy="1677035"/>
            <a:chOff x="0" y="2895600"/>
            <a:chExt cx="9161969" cy="1677035"/>
          </a:xfrm>
        </p:grpSpPr>
        <p:pic>
          <p:nvPicPr>
            <p:cNvPr id="19" name="Picture 1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0" name="Picture 19"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1" name="Rectangle 2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2869895"/>
            <a:ext cx="688915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531639" y="4232172"/>
            <a:ext cx="688915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365810" y="5936188"/>
            <a:ext cx="2057400" cy="365125"/>
          </a:xfrm>
        </p:spPr>
        <p:txBody>
          <a:bodyPr/>
          <a:lstStyle/>
          <a:p>
            <a:fld id="{8E5B8061-4DB6-49F1-B581-AB526FCCFF64}" type="datetimeFigureOut">
              <a:rPr lang="en-US" smtClean="0"/>
              <a:t>12/12/2017</a:t>
            </a:fld>
            <a:endParaRPr lang="en-US"/>
          </a:p>
        </p:txBody>
      </p:sp>
      <p:sp>
        <p:nvSpPr>
          <p:cNvPr id="5" name="Footer Placeholder 4"/>
          <p:cNvSpPr>
            <a:spLocks noGrp="1"/>
          </p:cNvSpPr>
          <p:nvPr>
            <p:ph type="ftr" sz="quarter" idx="11"/>
          </p:nvPr>
        </p:nvSpPr>
        <p:spPr>
          <a:xfrm>
            <a:off x="533400" y="5936189"/>
            <a:ext cx="4834673" cy="365125"/>
          </a:xfrm>
        </p:spPr>
        <p:txBody>
          <a:bodyPr/>
          <a:lstStyle/>
          <a:p>
            <a:endParaRPr lang="en-US"/>
          </a:p>
        </p:txBody>
      </p:sp>
      <p:sp>
        <p:nvSpPr>
          <p:cNvPr id="6" name="Slide Number Placeholder 5"/>
          <p:cNvSpPr>
            <a:spLocks noGrp="1"/>
          </p:cNvSpPr>
          <p:nvPr>
            <p:ph type="sldNum" sz="quarter" idx="12"/>
          </p:nvPr>
        </p:nvSpPr>
        <p:spPr>
          <a:xfrm>
            <a:off x="7856438" y="2869896"/>
            <a:ext cx="1149836" cy="1090789"/>
          </a:xfrm>
        </p:spPr>
        <p:txBody>
          <a:bodyPr/>
          <a:lstStyle/>
          <a:p>
            <a:fld id="{0EF2AF92-555E-4FCE-BB88-B8ECD9E96146}" type="slidenum">
              <a:rPr lang="en-US" smtClean="0"/>
              <a:t>‹#›</a:t>
            </a:fld>
            <a:endParaRPr lang="en-US"/>
          </a:p>
        </p:txBody>
      </p:sp>
    </p:spTree>
    <p:extLst>
      <p:ext uri="{BB962C8B-B14F-4D97-AF65-F5344CB8AC3E}">
        <p14:creationId xmlns:p14="http://schemas.microsoft.com/office/powerpoint/2010/main" val="101429896"/>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0" y="753228"/>
            <a:ext cx="6887390" cy="108093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33400" y="2336873"/>
            <a:ext cx="3357899"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061128" y="2336873"/>
            <a:ext cx="3359661"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E5B8061-4DB6-49F1-B581-AB526FCCFF64}" type="datetimeFigureOut">
              <a:rPr lang="en-US" smtClean="0"/>
              <a:t>12/12/2017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F2AF92-555E-4FCE-BB88-B8ECD9E96146}" type="slidenum">
              <a:rPr lang="en-US" smtClean="0"/>
              <a:t>‹#›</a:t>
            </a:fld>
            <a:endParaRPr lang="en-US"/>
          </a:p>
        </p:txBody>
      </p:sp>
    </p:spTree>
    <p:extLst>
      <p:ext uri="{BB962C8B-B14F-4D97-AF65-F5344CB8AC3E}">
        <p14:creationId xmlns:p14="http://schemas.microsoft.com/office/powerpoint/2010/main" val="120008163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8" name="Group 27"/>
          <p:cNvGrpSpPr/>
          <p:nvPr/>
        </p:nvGrpSpPr>
        <p:grpSpPr>
          <a:xfrm>
            <a:off x="0" y="609600"/>
            <a:ext cx="9161969" cy="1677035"/>
            <a:chOff x="0" y="2895600"/>
            <a:chExt cx="9161969" cy="1677035"/>
          </a:xfrm>
        </p:grpSpPr>
        <p:pic>
          <p:nvPicPr>
            <p:cNvPr id="29" name="Picture 2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0" name="Picture 29"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1" name="Rectangle 3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30"/>
            <a:ext cx="6896534"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0988" y="2336874"/>
            <a:ext cx="3145080"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31638" y="3030009"/>
            <a:ext cx="336704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82646" y="2336873"/>
            <a:ext cx="3145527"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061129" y="3030009"/>
            <a:ext cx="3367044"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E5B8061-4DB6-49F1-B581-AB526FCCFF64}" type="datetimeFigureOut">
              <a:rPr lang="en-US" smtClean="0"/>
              <a:t>12/12/2017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F2AF92-555E-4FCE-BB88-B8ECD9E96146}" type="slidenum">
              <a:rPr lang="en-US" smtClean="0"/>
              <a:t>‹#›</a:t>
            </a:fld>
            <a:endParaRPr lang="en-US"/>
          </a:p>
        </p:txBody>
      </p:sp>
    </p:spTree>
    <p:extLst>
      <p:ext uri="{BB962C8B-B14F-4D97-AF65-F5344CB8AC3E}">
        <p14:creationId xmlns:p14="http://schemas.microsoft.com/office/powerpoint/2010/main" val="161654869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p:cNvGrpSpPr/>
          <p:nvPr/>
        </p:nvGrpSpPr>
        <p:grpSpPr>
          <a:xfrm>
            <a:off x="0" y="609600"/>
            <a:ext cx="9161969" cy="1677035"/>
            <a:chOff x="0" y="2895600"/>
            <a:chExt cx="9161969" cy="1677035"/>
          </a:xfrm>
        </p:grpSpPr>
        <p:pic>
          <p:nvPicPr>
            <p:cNvPr id="16" name="Picture 15"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7" name="Picture 16"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8" name="Rectangle 17"/>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E5B8061-4DB6-49F1-B581-AB526FCCFF64}" type="datetimeFigureOut">
              <a:rPr lang="en-US" smtClean="0"/>
              <a:t>12/12/2017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F2AF92-555E-4FCE-BB88-B8ECD9E96146}" type="slidenum">
              <a:rPr lang="en-US" smtClean="0"/>
              <a:t>‹#›</a:t>
            </a:fld>
            <a:endParaRPr lang="en-US"/>
          </a:p>
        </p:txBody>
      </p:sp>
    </p:spTree>
    <p:extLst>
      <p:ext uri="{BB962C8B-B14F-4D97-AF65-F5344CB8AC3E}">
        <p14:creationId xmlns:p14="http://schemas.microsoft.com/office/powerpoint/2010/main" val="2251232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2" name="Picture 11" descr="HD-ShadowShort.png"/>
          <p:cNvPicPr>
            <a:picLocks noChangeAspect="1"/>
          </p:cNvPicPr>
          <p:nvPr/>
        </p:nvPicPr>
        <p:blipFill rotWithShape="1">
          <a:blip r:embed="rId2">
            <a:extLst>
              <a:ext uri="{28A0092B-C50C-407E-A947-70E740481C1C}">
                <a14:useLocalDpi xmlns:a14="http://schemas.microsoft.com/office/drawing/2010/main" val="0"/>
              </a:ext>
            </a:extLst>
          </a:blip>
          <a:srcRect r="9871"/>
          <a:stretch/>
        </p:blipFill>
        <p:spPr>
          <a:xfrm>
            <a:off x="7717217" y="1973262"/>
            <a:ext cx="1444752" cy="144270"/>
          </a:xfrm>
          <a:prstGeom prst="rect">
            <a:avLst/>
          </a:prstGeom>
        </p:spPr>
      </p:pic>
      <p:sp>
        <p:nvSpPr>
          <p:cNvPr id="14" name="Rectangle 13"/>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8E5B8061-4DB6-49F1-B581-AB526FCCFF64}" type="datetimeFigureOut">
              <a:rPr lang="en-US" smtClean="0"/>
              <a:t>12/12/2017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F2AF92-555E-4FCE-BB88-B8ECD9E96146}" type="slidenum">
              <a:rPr lang="en-US" smtClean="0"/>
              <a:t>‹#›</a:t>
            </a:fld>
            <a:endParaRPr lang="en-US"/>
          </a:p>
        </p:txBody>
      </p:sp>
    </p:spTree>
    <p:extLst>
      <p:ext uri="{BB962C8B-B14F-4D97-AF65-F5344CB8AC3E}">
        <p14:creationId xmlns:p14="http://schemas.microsoft.com/office/powerpoint/2010/main" val="4061305869"/>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7"/>
            <a:ext cx="6896534"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3514385" y="2336874"/>
            <a:ext cx="3913788"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3401" y="2336873"/>
            <a:ext cx="2796240"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E5B8061-4DB6-49F1-B581-AB526FCCFF64}" type="datetimeFigureOut">
              <a:rPr lang="en-US" smtClean="0"/>
              <a:t>12/12/2017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F2AF92-555E-4FCE-BB88-B8ECD9E96146}" type="slidenum">
              <a:rPr lang="en-US" smtClean="0"/>
              <a:t>‹#›</a:t>
            </a:fld>
            <a:endParaRPr lang="en-US"/>
          </a:p>
        </p:txBody>
      </p:sp>
    </p:spTree>
    <p:extLst>
      <p:ext uri="{BB962C8B-B14F-4D97-AF65-F5344CB8AC3E}">
        <p14:creationId xmlns:p14="http://schemas.microsoft.com/office/powerpoint/2010/main" val="213419322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10956" y="2336874"/>
            <a:ext cx="3917217"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31638" y="2336874"/>
            <a:ext cx="2798487"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E5B8061-4DB6-49F1-B581-AB526FCCFF64}" type="datetimeFigureOut">
              <a:rPr lang="en-US" smtClean="0"/>
              <a:t>12/12/2017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F2AF92-555E-4FCE-BB88-B8ECD9E96146}" type="slidenum">
              <a:rPr lang="en-US" smtClean="0"/>
              <a:t>‹#›</a:t>
            </a:fld>
            <a:endParaRPr lang="en-US"/>
          </a:p>
        </p:txBody>
      </p:sp>
    </p:spTree>
    <p:extLst>
      <p:ext uri="{BB962C8B-B14F-4D97-AF65-F5344CB8AC3E}">
        <p14:creationId xmlns:p14="http://schemas.microsoft.com/office/powerpoint/2010/main" val="2390874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19">
            <a:alphaModFix amt="10000"/>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extLst>
            <a:ext uri="{909E8E84-426E-40dd-AFC4-6F175D3DCCD1}">
              <a14:hiddenFill xmlns:a14="http://schemas.microsoft.com/office/drawing/2010/main" xmlns="">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E5B8061-4DB6-49F1-B581-AB526FCCFF64}" type="datetimeFigureOut">
              <a:rPr lang="en-US" smtClean="0"/>
              <a:t>12/12/2017</a:t>
            </a:fld>
            <a:endParaRPr lang="en-US"/>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0EF2AF92-555E-4FCE-BB88-B8ECD9E96146}" type="slidenum">
              <a:rPr lang="en-US" smtClean="0"/>
              <a:t>‹#›</a:t>
            </a:fld>
            <a:endParaRPr lang="en-US"/>
          </a:p>
        </p:txBody>
      </p:sp>
    </p:spTree>
    <p:extLst>
      <p:ext uri="{BB962C8B-B14F-4D97-AF65-F5344CB8AC3E}">
        <p14:creationId xmlns:p14="http://schemas.microsoft.com/office/powerpoint/2010/main" val="930313709"/>
      </p:ext>
    </p:extLst>
  </p:cSld>
  <p:clrMap bg1="dk1" tx1="lt1" bg2="dk2" tx2="lt2" accent1="accent1" accent2="accent2" accent3="accent3" accent4="accent4" accent5="accent5" accent6="accent6" hlink="hlink" folHlink="folHlink"/>
  <p:sldLayoutIdLst>
    <p:sldLayoutId id="2147484494" r:id="rId1"/>
    <p:sldLayoutId id="2147484495" r:id="rId2"/>
    <p:sldLayoutId id="2147484496" r:id="rId3"/>
    <p:sldLayoutId id="2147484497" r:id="rId4"/>
    <p:sldLayoutId id="2147484498" r:id="rId5"/>
    <p:sldLayoutId id="2147484499" r:id="rId6"/>
    <p:sldLayoutId id="2147484500" r:id="rId7"/>
    <p:sldLayoutId id="2147484501" r:id="rId8"/>
    <p:sldLayoutId id="2147484502" r:id="rId9"/>
    <p:sldLayoutId id="2147484503" r:id="rId10"/>
    <p:sldLayoutId id="2147484504" r:id="rId11"/>
    <p:sldLayoutId id="2147484505" r:id="rId12"/>
    <p:sldLayoutId id="2147484506" r:id="rId13"/>
    <p:sldLayoutId id="2147484507" r:id="rId14"/>
    <p:sldLayoutId id="2147484508" r:id="rId15"/>
    <p:sldLayoutId id="2147484509" r:id="rId16"/>
    <p:sldLayoutId id="2147484510"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hyperlink" Target="http://en.wikipedia.org/wiki/file:parents_magazine.png" TargetMode="External"/><Relationship Id="rId11" Type="http://schemas.openxmlformats.org/officeDocument/2006/relationships/image" Target="../media/image12.png"/><Relationship Id="rId5" Type="http://schemas.openxmlformats.org/officeDocument/2006/relationships/image" Target="../media/image8.png&amp;ehk=tBK4GJ9FCdGk7rR6z2OL8w&amp;r=0&amp;pid=OfficeInsert"/><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hyperlink" Target="http://asahnetwork.org/tags/%d9%81%d8%aa%d8%ad%d9%8a-%d8%a7%d9%84%d8%b4%d9%8a%d8%ae/"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hyperlink" Target="http://natak-12.org/archive/?file=14" TargetMode="External"/><Relationship Id="rId3" Type="http://schemas.openxmlformats.org/officeDocument/2006/relationships/hyperlink" Target="https://theses.ju.edu.jo/Original_Abstract/JUA0659242/JUA0659242.pdf" TargetMode="External"/><Relationship Id="rId7" Type="http://schemas.openxmlformats.org/officeDocument/2006/relationships/hyperlink" Target="http://www.bised.org/portal/page.php?id=127&amp;type=3&amp;back=yes" TargetMode="External"/><Relationship Id="rId2" Type="http://schemas.openxmlformats.org/officeDocument/2006/relationships/hyperlink" Target="http://www.alukah.net/social/0/86585/" TargetMode="External"/><Relationship Id="rId1" Type="http://schemas.openxmlformats.org/officeDocument/2006/relationships/slideLayout" Target="../slideLayouts/slideLayout2.xml"/><Relationship Id="rId6" Type="http://schemas.openxmlformats.org/officeDocument/2006/relationships/hyperlink" Target="http://arabi21.arabthought.org/images/pdf/Visual-words.pdf" TargetMode="External"/><Relationship Id="rId5" Type="http://schemas.openxmlformats.org/officeDocument/2006/relationships/hyperlink" Target="https://arpcms.aldeenfoundation.org/member/signin" TargetMode="External"/><Relationship Id="rId4" Type="http://schemas.openxmlformats.org/officeDocument/2006/relationships/hyperlink" Target="http://www.feedo.net/LifeStyle/Books/Reading.htm" TargetMode="External"/><Relationship Id="rId9" Type="http://schemas.openxmlformats.org/officeDocument/2006/relationships/hyperlink" Target="http://alwaan202.blogspot.com/2016/04/blog-post.html"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readingpartners.org/blog/5-easy-ways-parents-can-increase-their-childs-reading-fluency/" TargetMode="External"/><Relationship Id="rId3" Type="http://schemas.openxmlformats.org/officeDocument/2006/relationships/hyperlink" Target="https://www.youtube.com/watch?v=7Q9reLNAtUs" TargetMode="External"/><Relationship Id="rId7" Type="http://schemas.openxmlformats.org/officeDocument/2006/relationships/hyperlink" Target="http://www.readingrockets.org/helping/target/fluency#do_kids" TargetMode="External"/><Relationship Id="rId2" Type="http://schemas.openxmlformats.org/officeDocument/2006/relationships/hyperlink" Target="http://www.fikr.com/article/" TargetMode="External"/><Relationship Id="rId1" Type="http://schemas.openxmlformats.org/officeDocument/2006/relationships/slideLayout" Target="../slideLayouts/slideLayout7.xml"/><Relationship Id="rId6" Type="http://schemas.openxmlformats.org/officeDocument/2006/relationships/hyperlink" Target="http://www.readingrockets.org/helping/target/fluency" TargetMode="External"/><Relationship Id="rId11" Type="http://schemas.openxmlformats.org/officeDocument/2006/relationships/hyperlink" Target="http://www.bised.org/portal/page.php?id=127&amp;type=3&amp;back=yes" TargetMode="External"/><Relationship Id="rId5" Type="http://schemas.openxmlformats.org/officeDocument/2006/relationships/hyperlink" Target="https://www.education.com/reference/article/reasons-teach-children-read-aloud/" TargetMode="External"/><Relationship Id="rId10" Type="http://schemas.openxmlformats.org/officeDocument/2006/relationships/hyperlink" Target="http://www.alukah.net/social/0/79582/#ixzz510XRfIkr" TargetMode="External"/><Relationship Id="rId4" Type="http://schemas.openxmlformats.org/officeDocument/2006/relationships/hyperlink" Target="http://www2.nefec.org/learn/teacher/secondary/fluency/research/index.htm" TargetMode="External"/><Relationship Id="rId9" Type="http://schemas.openxmlformats.org/officeDocument/2006/relationships/hyperlink" Target="http://www.alukah.net/social/0/86043/#ixzz4zzLdtqDD"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52ABA-7A09-47F4-9E70-F6AD7336FFE4}"/>
              </a:ext>
            </a:extLst>
          </p:cNvPr>
          <p:cNvSpPr>
            <a:spLocks noGrp="1"/>
          </p:cNvSpPr>
          <p:nvPr>
            <p:ph type="ctrTitle"/>
          </p:nvPr>
        </p:nvSpPr>
        <p:spPr>
          <a:xfrm>
            <a:off x="552917" y="634706"/>
            <a:ext cx="8004675" cy="1845935"/>
          </a:xfrm>
        </p:spPr>
        <p:txBody>
          <a:bodyPr anchor="ctr">
            <a:noAutofit/>
          </a:bodyPr>
          <a:lstStyle/>
          <a:p>
            <a:pPr algn="ctr"/>
            <a:r>
              <a:rPr lang="en-US" b="1" dirty="0">
                <a:solidFill>
                  <a:schemeClr val="accent4">
                    <a:lumMod val="60000"/>
                    <a:lumOff val="40000"/>
                  </a:schemeClr>
                </a:solidFill>
              </a:rPr>
              <a:t>Promote Fluency to Enhance Arabic Learning</a:t>
            </a:r>
            <a:br>
              <a:rPr lang="en-US" b="1" dirty="0">
                <a:solidFill>
                  <a:schemeClr val="accent4">
                    <a:lumMod val="60000"/>
                    <a:lumOff val="40000"/>
                  </a:schemeClr>
                </a:solidFill>
              </a:rPr>
            </a:br>
            <a:endParaRPr lang="en-US" b="1" dirty="0">
              <a:solidFill>
                <a:schemeClr val="accent4">
                  <a:lumMod val="60000"/>
                  <a:lumOff val="40000"/>
                </a:schemeClr>
              </a:solidFill>
            </a:endParaRPr>
          </a:p>
        </p:txBody>
      </p:sp>
      <p:sp>
        <p:nvSpPr>
          <p:cNvPr id="3" name="Subtitle 2">
            <a:extLst>
              <a:ext uri="{FF2B5EF4-FFF2-40B4-BE49-F238E27FC236}">
                <a16:creationId xmlns:a16="http://schemas.microsoft.com/office/drawing/2014/main" id="{E895A64F-081E-45C8-A045-5A6AD5CC5246}"/>
              </a:ext>
            </a:extLst>
          </p:cNvPr>
          <p:cNvSpPr>
            <a:spLocks noGrp="1"/>
          </p:cNvSpPr>
          <p:nvPr>
            <p:ph type="subTitle" idx="1"/>
          </p:nvPr>
        </p:nvSpPr>
        <p:spPr>
          <a:xfrm>
            <a:off x="263772" y="3286474"/>
            <a:ext cx="8704396" cy="3110183"/>
          </a:xfrm>
        </p:spPr>
        <p:txBody>
          <a:bodyPr anchor="ctr">
            <a:noAutofit/>
          </a:bodyPr>
          <a:lstStyle/>
          <a:p>
            <a:pPr algn="ctr"/>
            <a:r>
              <a:rPr lang="en-US" sz="4400" b="1" dirty="0">
                <a:solidFill>
                  <a:srgbClr val="FFFF00"/>
                </a:solidFill>
              </a:rPr>
              <a:t> Dr. Amal </a:t>
            </a:r>
            <a:r>
              <a:rPr lang="en-US" sz="4400" b="1" dirty="0" err="1">
                <a:solidFill>
                  <a:srgbClr val="FFFF00"/>
                </a:solidFill>
              </a:rPr>
              <a:t>Sakr</a:t>
            </a:r>
            <a:r>
              <a:rPr lang="en-US" sz="4400" b="1" dirty="0">
                <a:solidFill>
                  <a:srgbClr val="FFFF00"/>
                </a:solidFill>
              </a:rPr>
              <a:t> Elhoseiny</a:t>
            </a:r>
          </a:p>
          <a:p>
            <a:pPr algn="ctr"/>
            <a:endParaRPr lang="en-US" sz="4400" b="1" dirty="0">
              <a:solidFill>
                <a:schemeClr val="tx2"/>
              </a:solidFill>
            </a:endParaRPr>
          </a:p>
          <a:p>
            <a:pPr algn="ctr"/>
            <a:r>
              <a:rPr lang="en-US" sz="4400" b="1" dirty="0">
                <a:solidFill>
                  <a:srgbClr val="92D050"/>
                </a:solidFill>
              </a:rPr>
              <a:t>New Horizon School</a:t>
            </a:r>
          </a:p>
          <a:p>
            <a:pPr algn="ctr"/>
            <a:r>
              <a:rPr lang="en-US" sz="4400" b="1" dirty="0">
                <a:solidFill>
                  <a:srgbClr val="92D050"/>
                </a:solidFill>
              </a:rPr>
              <a:t>Pasadena/CA </a:t>
            </a:r>
          </a:p>
          <a:p>
            <a:pPr algn="ctr"/>
            <a:r>
              <a:rPr lang="en-US" sz="4400" b="1" dirty="0">
                <a:solidFill>
                  <a:srgbClr val="92D050"/>
                </a:solidFill>
              </a:rPr>
              <a:t>ISNA West 2018</a:t>
            </a:r>
          </a:p>
        </p:txBody>
      </p:sp>
    </p:spTree>
    <p:extLst>
      <p:ext uri="{BB962C8B-B14F-4D97-AF65-F5344CB8AC3E}">
        <p14:creationId xmlns:p14="http://schemas.microsoft.com/office/powerpoint/2010/main" val="320417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998627-0E67-4704-A8A0-5657138A02F5}"/>
              </a:ext>
            </a:extLst>
          </p:cNvPr>
          <p:cNvSpPr>
            <a:spLocks noGrp="1"/>
          </p:cNvSpPr>
          <p:nvPr>
            <p:ph idx="1"/>
          </p:nvPr>
        </p:nvSpPr>
        <p:spPr>
          <a:xfrm>
            <a:off x="145774" y="1974571"/>
            <a:ext cx="8865704" cy="4996067"/>
          </a:xfrm>
        </p:spPr>
        <p:txBody>
          <a:bodyPr>
            <a:normAutofit fontScale="70000" lnSpcReduction="20000"/>
          </a:bodyPr>
          <a:lstStyle/>
          <a:p>
            <a:pPr marL="0" indent="0" algn="r" rtl="1">
              <a:lnSpc>
                <a:spcPct val="120000"/>
              </a:lnSpc>
              <a:buNone/>
            </a:pPr>
            <a:r>
              <a:rPr lang="ar-SA" sz="3300" b="1" dirty="0">
                <a:latin typeface="Simplified Arabic" panose="02020603050405020304" pitchFamily="18" charset="-78"/>
                <a:cs typeface="Simplified Arabic" panose="02020603050405020304" pitchFamily="18" charset="-78"/>
              </a:rPr>
              <a:t>   تتمثل في:  </a:t>
            </a:r>
          </a:p>
          <a:p>
            <a:pPr algn="r" rtl="1">
              <a:lnSpc>
                <a:spcPct val="120000"/>
              </a:lnSpc>
            </a:pPr>
            <a:r>
              <a:rPr lang="ar-SA" sz="3300" b="1" dirty="0">
                <a:latin typeface="Simplified Arabic" panose="02020603050405020304" pitchFamily="18" charset="-78"/>
                <a:cs typeface="Simplified Arabic" panose="02020603050405020304" pitchFamily="18" charset="-78"/>
              </a:rPr>
              <a:t> </a:t>
            </a:r>
            <a:r>
              <a:rPr lang="ar-SA" sz="3400" b="1" dirty="0">
                <a:solidFill>
                  <a:srgbClr val="FFFF00"/>
                </a:solidFill>
                <a:latin typeface="Simplified Arabic" panose="02020603050405020304" pitchFamily="18" charset="-78"/>
                <a:cs typeface="Simplified Arabic" panose="02020603050405020304" pitchFamily="18" charset="-78"/>
              </a:rPr>
              <a:t>القراءة السماعية</a:t>
            </a:r>
            <a:r>
              <a:rPr lang="ar-SA" sz="3400" b="1" dirty="0">
                <a:latin typeface="Simplified Arabic" panose="02020603050405020304" pitchFamily="18" charset="-78"/>
                <a:cs typeface="Simplified Arabic" panose="02020603050405020304" pitchFamily="18" charset="-78"/>
              </a:rPr>
              <a:t>: يقصد بها استماع الطلاب والمبتدئبن لنصوص مقروءة، يقرؤها المعلم و/ أو الآباء في المنزل،  حيث تنمَّي عند الأطفال مهارة الاستماع الواعي للمادة المقروءة والاستجابة لها والتفاعل معها، وهي ضرورية في مراحل ما قبل المدرسة، ومن المستحب استمرارها خلال سنوات الدراسة في المرحلة الابتدائبة.</a:t>
            </a:r>
          </a:p>
          <a:p>
            <a:pPr algn="r" rtl="1">
              <a:lnSpc>
                <a:spcPct val="120000"/>
              </a:lnSpc>
            </a:pPr>
            <a:endParaRPr lang="ar-SA" sz="1300" b="1" dirty="0">
              <a:latin typeface="Simplified Arabic" panose="02020603050405020304" pitchFamily="18" charset="-78"/>
              <a:cs typeface="Simplified Arabic" panose="02020603050405020304" pitchFamily="18" charset="-78"/>
            </a:endParaRPr>
          </a:p>
          <a:p>
            <a:pPr algn="r" rtl="1">
              <a:lnSpc>
                <a:spcPct val="120000"/>
              </a:lnSpc>
            </a:pPr>
            <a:r>
              <a:rPr lang="ar-SA" sz="3400" b="1" dirty="0">
                <a:latin typeface="Simplified Arabic" panose="02020603050405020304" pitchFamily="18" charset="-78"/>
                <a:cs typeface="Simplified Arabic" panose="02020603050405020304" pitchFamily="18" charset="-78"/>
              </a:rPr>
              <a:t> </a:t>
            </a:r>
            <a:r>
              <a:rPr lang="ar-SA" sz="3400" b="1" dirty="0">
                <a:solidFill>
                  <a:srgbClr val="FFFF00"/>
                </a:solidFill>
                <a:latin typeface="Simplified Arabic" panose="02020603050405020304" pitchFamily="18" charset="-78"/>
                <a:cs typeface="Simplified Arabic" panose="02020603050405020304" pitchFamily="18" charset="-78"/>
              </a:rPr>
              <a:t>القراءة المدرسية التعليمية</a:t>
            </a:r>
            <a:r>
              <a:rPr lang="ar-SA" sz="3400" b="1" dirty="0">
                <a:latin typeface="Simplified Arabic" panose="02020603050405020304" pitchFamily="18" charset="-78"/>
                <a:cs typeface="Simplified Arabic" panose="02020603050405020304" pitchFamily="18" charset="-78"/>
              </a:rPr>
              <a:t>: يقصد بها القراءة الحرفية التي لا بد للإنسان أن يتعلمها ويتقنها لأنها ستساهم فيما بعد في تكوين ثقافته. </a:t>
            </a:r>
          </a:p>
          <a:p>
            <a:pPr algn="r" rtl="1">
              <a:lnSpc>
                <a:spcPct val="120000"/>
              </a:lnSpc>
            </a:pPr>
            <a:endParaRPr lang="ar-SA" sz="1100" b="1" dirty="0">
              <a:solidFill>
                <a:srgbClr val="FFFF00"/>
              </a:solidFill>
              <a:latin typeface="Simplified Arabic" panose="02020603050405020304" pitchFamily="18" charset="-78"/>
              <a:cs typeface="Simplified Arabic" panose="02020603050405020304" pitchFamily="18" charset="-78"/>
            </a:endParaRPr>
          </a:p>
          <a:p>
            <a:pPr algn="r" rtl="1">
              <a:lnSpc>
                <a:spcPct val="120000"/>
              </a:lnSpc>
            </a:pPr>
            <a:r>
              <a:rPr lang="ar-SA" sz="3400" b="1" dirty="0">
                <a:solidFill>
                  <a:srgbClr val="FFFF00"/>
                </a:solidFill>
                <a:latin typeface="Simplified Arabic" panose="02020603050405020304" pitchFamily="18" charset="-78"/>
                <a:cs typeface="Simplified Arabic" panose="02020603050405020304" pitchFamily="18" charset="-78"/>
              </a:rPr>
              <a:t>القراءة الحرة والمطالعة</a:t>
            </a:r>
            <a:r>
              <a:rPr lang="ar-SA" sz="3400" b="1" dirty="0">
                <a:latin typeface="Simplified Arabic" panose="02020603050405020304" pitchFamily="18" charset="-78"/>
                <a:cs typeface="Simplified Arabic" panose="02020603050405020304" pitchFamily="18" charset="-78"/>
              </a:rPr>
              <a:t>: تتمثل في قراءة كل ما يحيط بنا من كلمات وعبارات ورسائل وجرائد ومجلات لمواجهة متطلبات الحياة، وكذلك قراءة القصص والروايات، و فوق كل ذلك يأتي القرآن الكريم.</a:t>
            </a:r>
          </a:p>
          <a:p>
            <a:pPr marL="0" indent="0" algn="r" rtl="1">
              <a:lnSpc>
                <a:spcPct val="120000"/>
              </a:lnSpc>
              <a:buNone/>
            </a:pPr>
            <a:endParaRPr lang="ar-SA" sz="3300" b="1" dirty="0">
              <a:latin typeface="Simplified Arabic" panose="02020603050405020304" pitchFamily="18" charset="-78"/>
              <a:cs typeface="Simplified Arabic" panose="02020603050405020304" pitchFamily="18" charset="-78"/>
            </a:endParaRPr>
          </a:p>
        </p:txBody>
      </p:sp>
      <p:sp>
        <p:nvSpPr>
          <p:cNvPr id="6" name="Title 1">
            <a:extLst>
              <a:ext uri="{FF2B5EF4-FFF2-40B4-BE49-F238E27FC236}">
                <a16:creationId xmlns:a16="http://schemas.microsoft.com/office/drawing/2014/main" id="{31C91082-2854-46F8-B2DA-0BF480D6B328}"/>
              </a:ext>
            </a:extLst>
          </p:cNvPr>
          <p:cNvSpPr>
            <a:spLocks noGrp="1"/>
          </p:cNvSpPr>
          <p:nvPr>
            <p:ph type="title"/>
          </p:nvPr>
        </p:nvSpPr>
        <p:spPr>
          <a:xfrm>
            <a:off x="0" y="318052"/>
            <a:ext cx="7673009" cy="1815548"/>
          </a:xfrm>
        </p:spPr>
        <p:txBody>
          <a:bodyPr>
            <a:normAutofit/>
          </a:bodyPr>
          <a:lstStyle/>
          <a:p>
            <a:pPr algn="ctr" rtl="1"/>
            <a:r>
              <a:rPr lang="ar-SA" sz="4400" b="1" dirty="0">
                <a:latin typeface="Simplified Arabic" panose="02020603050405020304" pitchFamily="18" charset="-78"/>
                <a:cs typeface="Simplified Arabic" panose="02020603050405020304" pitchFamily="18" charset="-78"/>
              </a:rPr>
              <a:t>أنواع القراءة</a:t>
            </a:r>
            <a:endParaRPr lang="en-US" sz="4400" b="1"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276047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998627-0E67-4704-A8A0-5657138A02F5}"/>
              </a:ext>
            </a:extLst>
          </p:cNvPr>
          <p:cNvSpPr>
            <a:spLocks noGrp="1"/>
          </p:cNvSpPr>
          <p:nvPr>
            <p:ph idx="1"/>
          </p:nvPr>
        </p:nvSpPr>
        <p:spPr>
          <a:xfrm>
            <a:off x="92766" y="2199860"/>
            <a:ext cx="8865704" cy="4903305"/>
          </a:xfrm>
        </p:spPr>
        <p:txBody>
          <a:bodyPr>
            <a:normAutofit fontScale="70000" lnSpcReduction="20000"/>
          </a:bodyPr>
          <a:lstStyle/>
          <a:p>
            <a:pPr marL="0" indent="0" algn="r" rtl="1">
              <a:lnSpc>
                <a:spcPct val="120000"/>
              </a:lnSpc>
              <a:buNone/>
            </a:pPr>
            <a:r>
              <a:rPr lang="ar-SA" sz="4100" b="1" dirty="0">
                <a:latin typeface="Simplified Arabic" panose="02020603050405020304" pitchFamily="18" charset="-78"/>
                <a:cs typeface="Simplified Arabic" panose="02020603050405020304" pitchFamily="18" charset="-78"/>
              </a:rPr>
              <a:t>المرحلة الأولى:</a:t>
            </a:r>
          </a:p>
          <a:p>
            <a:pPr algn="r" rtl="1">
              <a:lnSpc>
                <a:spcPct val="120000"/>
              </a:lnSpc>
            </a:pPr>
            <a:r>
              <a:rPr lang="ar-SA" sz="4100" b="1" dirty="0">
                <a:latin typeface="Simplified Arabic" panose="02020603050405020304" pitchFamily="18" charset="-78"/>
                <a:cs typeface="Simplified Arabic" panose="02020603050405020304" pitchFamily="18" charset="-78"/>
              </a:rPr>
              <a:t> </a:t>
            </a:r>
            <a:r>
              <a:rPr lang="ar-SA" sz="4100" b="1" dirty="0">
                <a:solidFill>
                  <a:srgbClr val="FFFF00"/>
                </a:solidFill>
                <a:latin typeface="Simplified Arabic" panose="02020603050405020304" pitchFamily="18" charset="-78"/>
                <a:cs typeface="Simplified Arabic" panose="02020603050405020304" pitchFamily="18" charset="-78"/>
              </a:rPr>
              <a:t>القراءة الجهربة</a:t>
            </a:r>
            <a:r>
              <a:rPr lang="ar-SA" sz="4100" b="1" dirty="0">
                <a:latin typeface="Simplified Arabic" panose="02020603050405020304" pitchFamily="18" charset="-78"/>
                <a:cs typeface="Simplified Arabic" panose="02020603050405020304" pitchFamily="18" charset="-78"/>
              </a:rPr>
              <a:t>: وهي طريقة التهجي بالصوت المرتفع للمبتدئين لكي يتمكنوا من نطق كل  حرف هجائي، وإخراج صوته من مخرجه، وتؤكد هذه المرحلة على </a:t>
            </a:r>
            <a:r>
              <a:rPr lang="ar-EG" sz="4100" b="1" dirty="0"/>
              <a:t>صحة النطق</a:t>
            </a:r>
            <a:r>
              <a:rPr lang="ar-SA" sz="4100" b="1" dirty="0"/>
              <a:t> والتعبير عن المعاني</a:t>
            </a:r>
            <a:r>
              <a:rPr lang="ar-EG" sz="4100" b="1" dirty="0"/>
              <a:t> والطلاقة، أي القراءة الدقيقة السريعة</a:t>
            </a:r>
            <a:r>
              <a:rPr lang="ar-SA" sz="4100" b="1" dirty="0"/>
              <a:t>.</a:t>
            </a:r>
            <a:r>
              <a:rPr lang="ar-SA" sz="4100" b="1" dirty="0">
                <a:latin typeface="Simplified Arabic" panose="02020603050405020304" pitchFamily="18" charset="-78"/>
                <a:cs typeface="Simplified Arabic" panose="02020603050405020304" pitchFamily="18" charset="-78"/>
              </a:rPr>
              <a:t> </a:t>
            </a:r>
            <a:endParaRPr lang="en-US" sz="4100" b="1" dirty="0">
              <a:latin typeface="Simplified Arabic" panose="02020603050405020304" pitchFamily="18" charset="-78"/>
              <a:cs typeface="Simplified Arabic" panose="02020603050405020304" pitchFamily="18" charset="-78"/>
            </a:endParaRPr>
          </a:p>
          <a:p>
            <a:pPr marL="0" indent="0" algn="r" rtl="1">
              <a:lnSpc>
                <a:spcPct val="120000"/>
              </a:lnSpc>
              <a:buNone/>
            </a:pPr>
            <a:r>
              <a:rPr lang="ar-SA" sz="4100" b="1" dirty="0">
                <a:latin typeface="Simplified Arabic" panose="02020603050405020304" pitchFamily="18" charset="-78"/>
                <a:cs typeface="Simplified Arabic" panose="02020603050405020304" pitchFamily="18" charset="-78"/>
              </a:rPr>
              <a:t>المرحلة الثانية:</a:t>
            </a:r>
          </a:p>
          <a:p>
            <a:pPr algn="r" rtl="1">
              <a:lnSpc>
                <a:spcPct val="120000"/>
              </a:lnSpc>
            </a:pPr>
            <a:r>
              <a:rPr lang="ar-EG" sz="4100" b="1" dirty="0">
                <a:solidFill>
                  <a:srgbClr val="FFFF00"/>
                </a:solidFill>
              </a:rPr>
              <a:t>القراءة الصامتة </a:t>
            </a:r>
            <a:r>
              <a:rPr lang="ar-EG" sz="4100" b="1" dirty="0"/>
              <a:t>التي يحاول الطالب من خلالها فهم جملة، أو فقرة، أو قصة ما، كلٌّ على حسب مستواه اللغوي، وأحيانا تكون القراءة من أجل المتعة والتسلية، أو من أجل الحصول على معلومة والتواصل مع الناس.</a:t>
            </a:r>
            <a:endParaRPr lang="en-US" sz="4100" b="1" dirty="0"/>
          </a:p>
          <a:p>
            <a:pPr marL="0" indent="0" algn="r" rtl="1">
              <a:lnSpc>
                <a:spcPct val="120000"/>
              </a:lnSpc>
              <a:buNone/>
            </a:pPr>
            <a:endParaRPr lang="ar-SA" sz="3300" b="1" dirty="0">
              <a:latin typeface="Simplified Arabic" panose="02020603050405020304" pitchFamily="18" charset="-78"/>
              <a:cs typeface="Simplified Arabic" panose="02020603050405020304" pitchFamily="18" charset="-78"/>
            </a:endParaRPr>
          </a:p>
          <a:p>
            <a:pPr marL="0" indent="0" algn="r" rtl="1">
              <a:lnSpc>
                <a:spcPct val="120000"/>
              </a:lnSpc>
              <a:buNone/>
            </a:pPr>
            <a:endParaRPr lang="ar-SA" sz="3300" b="1" dirty="0">
              <a:latin typeface="Simplified Arabic" panose="02020603050405020304" pitchFamily="18" charset="-78"/>
              <a:cs typeface="Simplified Arabic" panose="02020603050405020304" pitchFamily="18" charset="-78"/>
            </a:endParaRPr>
          </a:p>
          <a:p>
            <a:pPr marL="0" indent="0" algn="r" rtl="1">
              <a:lnSpc>
                <a:spcPct val="120000"/>
              </a:lnSpc>
              <a:buNone/>
            </a:pPr>
            <a:endParaRPr lang="ar-SA" sz="3300" b="1" dirty="0">
              <a:latin typeface="Simplified Arabic" panose="02020603050405020304" pitchFamily="18" charset="-78"/>
              <a:cs typeface="Simplified Arabic" panose="02020603050405020304" pitchFamily="18" charset="-78"/>
            </a:endParaRPr>
          </a:p>
        </p:txBody>
      </p:sp>
      <p:sp>
        <p:nvSpPr>
          <p:cNvPr id="6" name="Title 1">
            <a:extLst>
              <a:ext uri="{FF2B5EF4-FFF2-40B4-BE49-F238E27FC236}">
                <a16:creationId xmlns:a16="http://schemas.microsoft.com/office/drawing/2014/main" id="{E3895E3F-C0CC-42A9-B1F0-60B9C8EF3E29}"/>
              </a:ext>
            </a:extLst>
          </p:cNvPr>
          <p:cNvSpPr>
            <a:spLocks noGrp="1"/>
          </p:cNvSpPr>
          <p:nvPr>
            <p:ph type="title"/>
          </p:nvPr>
        </p:nvSpPr>
        <p:spPr>
          <a:xfrm>
            <a:off x="0" y="318052"/>
            <a:ext cx="7673009" cy="1815548"/>
          </a:xfrm>
        </p:spPr>
        <p:txBody>
          <a:bodyPr>
            <a:normAutofit/>
          </a:bodyPr>
          <a:lstStyle/>
          <a:p>
            <a:pPr algn="ctr" rtl="1"/>
            <a:r>
              <a:rPr lang="ar-SA" sz="4400" b="1" dirty="0">
                <a:solidFill>
                  <a:srgbClr val="FFFF00"/>
                </a:solidFill>
                <a:latin typeface="Simplified Arabic" panose="02020603050405020304" pitchFamily="18" charset="-78"/>
                <a:cs typeface="Simplified Arabic" panose="02020603050405020304" pitchFamily="18" charset="-78"/>
              </a:rPr>
              <a:t>مراحل القراءة</a:t>
            </a:r>
            <a:endParaRPr lang="en-US" sz="4400" b="1" dirty="0">
              <a:solidFill>
                <a:srgbClr val="FFFF00"/>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1842182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3489A-888F-44B7-9435-E20AAAE04AA6}"/>
              </a:ext>
            </a:extLst>
          </p:cNvPr>
          <p:cNvSpPr>
            <a:spLocks noGrp="1"/>
          </p:cNvSpPr>
          <p:nvPr>
            <p:ph type="title"/>
          </p:nvPr>
        </p:nvSpPr>
        <p:spPr/>
        <p:txBody>
          <a:bodyPr>
            <a:normAutofit/>
          </a:bodyPr>
          <a:lstStyle/>
          <a:p>
            <a:pPr algn="ctr" rtl="1"/>
            <a:r>
              <a:rPr lang="ar-SA" sz="4400" b="1" dirty="0">
                <a:latin typeface="Simplified Arabic" panose="02020603050405020304" pitchFamily="18" charset="-78"/>
                <a:cs typeface="Simplified Arabic" panose="02020603050405020304" pitchFamily="18" charset="-78"/>
              </a:rPr>
              <a:t>ما معنى الطلاقة أثناء القراءة؟</a:t>
            </a:r>
            <a:endParaRPr lang="en-US" sz="4400" b="1" dirty="0">
              <a:latin typeface="Simplified Arabic" panose="02020603050405020304" pitchFamily="18" charset="-78"/>
              <a:cs typeface="Simplified Arabic" panose="02020603050405020304" pitchFamily="18" charset="-78"/>
            </a:endParaRPr>
          </a:p>
        </p:txBody>
      </p:sp>
      <p:sp>
        <p:nvSpPr>
          <p:cNvPr id="3" name="Content Placeholder 2">
            <a:extLst>
              <a:ext uri="{FF2B5EF4-FFF2-40B4-BE49-F238E27FC236}">
                <a16:creationId xmlns:a16="http://schemas.microsoft.com/office/drawing/2014/main" id="{C3998627-0E67-4704-A8A0-5657138A02F5}"/>
              </a:ext>
            </a:extLst>
          </p:cNvPr>
          <p:cNvSpPr>
            <a:spLocks noGrp="1"/>
          </p:cNvSpPr>
          <p:nvPr>
            <p:ph idx="1"/>
          </p:nvPr>
        </p:nvSpPr>
        <p:spPr>
          <a:xfrm>
            <a:off x="530084" y="2336873"/>
            <a:ext cx="7964556" cy="3599316"/>
          </a:xfrm>
        </p:spPr>
        <p:txBody>
          <a:bodyPr>
            <a:normAutofit/>
          </a:bodyPr>
          <a:lstStyle/>
          <a:p>
            <a:pPr marL="0" indent="0" algn="just" rtl="1">
              <a:lnSpc>
                <a:spcPct val="100000"/>
              </a:lnSpc>
              <a:buNone/>
            </a:pPr>
            <a:r>
              <a:rPr lang="ar-SA" sz="3300" b="1" dirty="0">
                <a:latin typeface="Simplified Arabic" panose="02020603050405020304" pitchFamily="18" charset="-78"/>
                <a:cs typeface="Simplified Arabic" panose="02020603050405020304" pitchFamily="18" charset="-78"/>
              </a:rPr>
              <a:t>الطلاقة هي القدرة على القراءة بسهولة وبسرعة وبدقة وبطريقة معبرة دون تلعثم أو توقف في غير موضعه. </a:t>
            </a:r>
          </a:p>
          <a:p>
            <a:pPr marL="0" indent="0" algn="just" rtl="1">
              <a:lnSpc>
                <a:spcPct val="100000"/>
              </a:lnSpc>
              <a:buNone/>
            </a:pPr>
            <a:endParaRPr lang="ar-SA" sz="3300" b="1" dirty="0">
              <a:latin typeface="Simplified Arabic" panose="02020603050405020304" pitchFamily="18" charset="-78"/>
              <a:cs typeface="Simplified Arabic" panose="02020603050405020304" pitchFamily="18" charset="-78"/>
            </a:endParaRPr>
          </a:p>
          <a:p>
            <a:pPr marL="0" indent="0" algn="just" rtl="1">
              <a:lnSpc>
                <a:spcPct val="100000"/>
              </a:lnSpc>
              <a:buNone/>
            </a:pPr>
            <a:r>
              <a:rPr lang="ar-SA" sz="3300" b="1" dirty="0">
                <a:latin typeface="Simplified Arabic" panose="02020603050405020304" pitchFamily="18" charset="-78"/>
                <a:cs typeface="Simplified Arabic" panose="02020603050405020304" pitchFamily="18" charset="-78"/>
              </a:rPr>
              <a:t>ولكي نصل بالقارئ المبتدئ إلى الطلاقة فلا بد من المرور بخطوات عدة لتثبيت قاعدة الهرم لنصل به إلى قمته</a:t>
            </a:r>
          </a:p>
        </p:txBody>
      </p:sp>
    </p:spTree>
    <p:extLst>
      <p:ext uri="{BB962C8B-B14F-4D97-AF65-F5344CB8AC3E}">
        <p14:creationId xmlns:p14="http://schemas.microsoft.com/office/powerpoint/2010/main" val="4141405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alpha val="81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3489A-888F-44B7-9435-E20AAAE04AA6}"/>
              </a:ext>
            </a:extLst>
          </p:cNvPr>
          <p:cNvSpPr>
            <a:spLocks noGrp="1"/>
          </p:cNvSpPr>
          <p:nvPr>
            <p:ph type="title"/>
          </p:nvPr>
        </p:nvSpPr>
        <p:spPr>
          <a:xfrm>
            <a:off x="0" y="318052"/>
            <a:ext cx="7673009" cy="1815548"/>
          </a:xfrm>
        </p:spPr>
        <p:txBody>
          <a:bodyPr>
            <a:normAutofit/>
          </a:bodyPr>
          <a:lstStyle/>
          <a:p>
            <a:pPr algn="ctr" rtl="1"/>
            <a:r>
              <a:rPr lang="ar-SA" sz="4400" b="1" dirty="0">
                <a:latin typeface="Simplified Arabic" panose="02020603050405020304" pitchFamily="18" charset="-78"/>
                <a:cs typeface="Simplified Arabic" panose="02020603050405020304" pitchFamily="18" charset="-78"/>
              </a:rPr>
              <a:t>الطريقة التركيبية في تعليم القراءة</a:t>
            </a:r>
            <a:endParaRPr lang="en-US" sz="4400" b="1" dirty="0">
              <a:latin typeface="Simplified Arabic" panose="02020603050405020304" pitchFamily="18" charset="-78"/>
              <a:cs typeface="Simplified Arabic" panose="02020603050405020304" pitchFamily="18" charset="-78"/>
            </a:endParaRPr>
          </a:p>
        </p:txBody>
      </p:sp>
      <p:sp>
        <p:nvSpPr>
          <p:cNvPr id="3" name="Content Placeholder 2">
            <a:extLst>
              <a:ext uri="{FF2B5EF4-FFF2-40B4-BE49-F238E27FC236}">
                <a16:creationId xmlns:a16="http://schemas.microsoft.com/office/drawing/2014/main" id="{C3998627-0E67-4704-A8A0-5657138A02F5}"/>
              </a:ext>
            </a:extLst>
          </p:cNvPr>
          <p:cNvSpPr>
            <a:spLocks noGrp="1"/>
          </p:cNvSpPr>
          <p:nvPr>
            <p:ph idx="1"/>
          </p:nvPr>
        </p:nvSpPr>
        <p:spPr>
          <a:xfrm>
            <a:off x="1" y="2133600"/>
            <a:ext cx="8948056" cy="3603763"/>
          </a:xfrm>
        </p:spPr>
        <p:txBody>
          <a:bodyPr>
            <a:normAutofit/>
          </a:bodyPr>
          <a:lstStyle/>
          <a:p>
            <a:pPr marL="0" indent="0" algn="r" rtl="1">
              <a:lnSpc>
                <a:spcPct val="120000"/>
              </a:lnSpc>
              <a:buNone/>
            </a:pPr>
            <a:r>
              <a:rPr lang="ar-SA" sz="3300" b="1" dirty="0">
                <a:latin typeface="Simplified Arabic" panose="02020603050405020304" pitchFamily="18" charset="-78"/>
                <a:cs typeface="Simplified Arabic" panose="02020603050405020304" pitchFamily="18" charset="-78"/>
              </a:rPr>
              <a:t>يتم تعليم القراءة للمبتدئين حسب خطوات متتالية ومتتابعة:</a:t>
            </a:r>
          </a:p>
          <a:p>
            <a:pPr algn="r" rtl="1">
              <a:lnSpc>
                <a:spcPct val="120000"/>
              </a:lnSpc>
            </a:pPr>
            <a:r>
              <a:rPr lang="ar-SA" sz="3300" b="1" dirty="0">
                <a:latin typeface="Simplified Arabic" panose="02020603050405020304" pitchFamily="18" charset="-78"/>
                <a:cs typeface="Simplified Arabic" panose="02020603050405020304" pitchFamily="18" charset="-78"/>
              </a:rPr>
              <a:t> تقديم أصوات الحروف منفردة ومركبة في كلمات من مقطع أو مقطعين مع التصاعد.</a:t>
            </a:r>
          </a:p>
          <a:p>
            <a:pPr algn="r" rtl="1">
              <a:lnSpc>
                <a:spcPct val="120000"/>
              </a:lnSpc>
            </a:pPr>
            <a:r>
              <a:rPr lang="ar-SA" sz="3300" b="1" dirty="0">
                <a:latin typeface="Simplified Arabic" panose="02020603050405020304" pitchFamily="18" charset="-78"/>
                <a:cs typeface="Simplified Arabic" panose="02020603050405020304" pitchFamily="18" charset="-78"/>
              </a:rPr>
              <a:t> تقديمها في عبارات ثم في جمل بسيطة التركيب، ثم في فقرات.</a:t>
            </a:r>
          </a:p>
          <a:p>
            <a:pPr algn="r" rtl="1">
              <a:lnSpc>
                <a:spcPct val="120000"/>
              </a:lnSpc>
            </a:pPr>
            <a:endParaRPr lang="ar-SA" sz="3300" b="1" dirty="0">
              <a:latin typeface="Simplified Arabic" panose="02020603050405020304" pitchFamily="18" charset="-78"/>
              <a:cs typeface="Simplified Arabic" panose="02020603050405020304" pitchFamily="18" charset="-78"/>
            </a:endParaRPr>
          </a:p>
          <a:p>
            <a:pPr marL="0" indent="0" algn="r" rtl="1">
              <a:lnSpc>
                <a:spcPct val="120000"/>
              </a:lnSpc>
              <a:buNone/>
            </a:pPr>
            <a:endParaRPr lang="ar-SA" sz="3300" b="1"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38274208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998627-0E67-4704-A8A0-5657138A02F5}"/>
              </a:ext>
            </a:extLst>
          </p:cNvPr>
          <p:cNvSpPr>
            <a:spLocks noGrp="1"/>
          </p:cNvSpPr>
          <p:nvPr>
            <p:ph idx="1"/>
          </p:nvPr>
        </p:nvSpPr>
        <p:spPr>
          <a:xfrm>
            <a:off x="92766" y="1855304"/>
            <a:ext cx="8865704" cy="5499653"/>
          </a:xfrm>
        </p:spPr>
        <p:txBody>
          <a:bodyPr>
            <a:normAutofit fontScale="77500" lnSpcReduction="20000"/>
          </a:bodyPr>
          <a:lstStyle/>
          <a:p>
            <a:pPr algn="r" rtl="1">
              <a:lnSpc>
                <a:spcPct val="120000"/>
              </a:lnSpc>
            </a:pPr>
            <a:r>
              <a:rPr lang="ar-SA" sz="3300" b="1" dirty="0">
                <a:latin typeface="Simplified Arabic" panose="02020603050405020304" pitchFamily="18" charset="-78"/>
                <a:cs typeface="Simplified Arabic" panose="02020603050405020304" pitchFamily="18" charset="-78"/>
              </a:rPr>
              <a:t> القارئ المتمرس يستطيع أن:</a:t>
            </a:r>
          </a:p>
          <a:p>
            <a:pPr algn="r" rtl="1">
              <a:lnSpc>
                <a:spcPct val="120000"/>
              </a:lnSpc>
            </a:pPr>
            <a:r>
              <a:rPr lang="ar-SA" sz="3300" b="1" dirty="0">
                <a:latin typeface="Simplified Arabic" panose="02020603050405020304" pitchFamily="18" charset="-78"/>
                <a:cs typeface="Simplified Arabic" panose="02020603050405020304" pitchFamily="18" charset="-78"/>
              </a:rPr>
              <a:t> يتوقع بعض الكلمات قبل أن تقع عليها عيناه، حتى ولو لم تكن هناك صور تساعده على فهم سياق النص. </a:t>
            </a:r>
          </a:p>
          <a:p>
            <a:pPr algn="r" rtl="1">
              <a:lnSpc>
                <a:spcPct val="120000"/>
              </a:lnSpc>
            </a:pPr>
            <a:r>
              <a:rPr lang="ar-SA" sz="3300" b="1" dirty="0">
                <a:latin typeface="Simplified Arabic" panose="02020603050405020304" pitchFamily="18" charset="-78"/>
                <a:cs typeface="Simplified Arabic" panose="02020603050405020304" pitchFamily="18" charset="-78"/>
              </a:rPr>
              <a:t> يُعمل الذهن أثناء القراءة، فيحلل ويستنتج وينقد في نفس الوقت.</a:t>
            </a:r>
          </a:p>
          <a:p>
            <a:pPr algn="r" rtl="1">
              <a:lnSpc>
                <a:spcPct val="120000"/>
              </a:lnSpc>
            </a:pPr>
            <a:r>
              <a:rPr lang="ar-SA" sz="3300" b="1" dirty="0">
                <a:latin typeface="Simplified Arabic" panose="02020603050405020304" pitchFamily="18" charset="-78"/>
                <a:cs typeface="Simplified Arabic" panose="02020603050405020304" pitchFamily="18" charset="-78"/>
              </a:rPr>
              <a:t>يراعي علامات الترقيم المختلفة فيقرأ معبرًا بما يتناسب معها، مما يمكن القارئ من فهم ما يقرؤه.</a:t>
            </a:r>
          </a:p>
          <a:p>
            <a:pPr algn="r" rtl="1">
              <a:lnSpc>
                <a:spcPct val="120000"/>
              </a:lnSpc>
            </a:pPr>
            <a:r>
              <a:rPr lang="ar-SA" sz="3300" b="1" dirty="0">
                <a:latin typeface="Simplified Arabic" panose="02020603050405020304" pitchFamily="18" charset="-78"/>
                <a:cs typeface="Simplified Arabic" panose="02020603050405020304" pitchFamily="18" charset="-78"/>
              </a:rPr>
              <a:t> ينوع طبقات صوته ليعبر عما يقرؤه. </a:t>
            </a:r>
          </a:p>
          <a:p>
            <a:pPr marL="0" indent="0" algn="r" rtl="1">
              <a:lnSpc>
                <a:spcPct val="120000"/>
              </a:lnSpc>
              <a:buNone/>
            </a:pPr>
            <a:r>
              <a:rPr lang="ar-SA" sz="3300" b="1" dirty="0">
                <a:latin typeface="Simplified Arabic" panose="02020603050405020304" pitchFamily="18" charset="-78"/>
                <a:cs typeface="Simplified Arabic" panose="02020603050405020304" pitchFamily="18" charset="-78"/>
              </a:rPr>
              <a:t> فكلما تمكن القارئ من المادة اللغوية التي يقرؤها، كلما زادت طلاقته القرائية، حيث يقرأ بطريقة "أوتوماتيكية".</a:t>
            </a:r>
          </a:p>
          <a:p>
            <a:pPr marL="0" indent="0" algn="r" rtl="1">
              <a:lnSpc>
                <a:spcPct val="120000"/>
              </a:lnSpc>
              <a:buNone/>
            </a:pPr>
            <a:r>
              <a:rPr lang="ar-SA" sz="3300" b="1" dirty="0">
                <a:latin typeface="Simplified Arabic" panose="02020603050405020304" pitchFamily="18" charset="-78"/>
                <a:cs typeface="Simplified Arabic" panose="02020603050405020304" pitchFamily="18" charset="-78"/>
              </a:rPr>
              <a:t>لذلك يجب أن يعتاد الطلاب القراءة بحيث تسبق العين والذهن معًا نطق اللسان أثناء القراءة.</a:t>
            </a:r>
          </a:p>
          <a:p>
            <a:pPr marL="0" indent="0" algn="r" rtl="1">
              <a:lnSpc>
                <a:spcPct val="120000"/>
              </a:lnSpc>
              <a:buNone/>
            </a:pPr>
            <a:endParaRPr lang="ar-SA" sz="3300" b="1" dirty="0">
              <a:latin typeface="Simplified Arabic" panose="02020603050405020304" pitchFamily="18" charset="-78"/>
              <a:cs typeface="Simplified Arabic" panose="02020603050405020304" pitchFamily="18" charset="-78"/>
            </a:endParaRPr>
          </a:p>
          <a:p>
            <a:pPr marL="0" indent="0" algn="r" rtl="1">
              <a:lnSpc>
                <a:spcPct val="120000"/>
              </a:lnSpc>
              <a:buNone/>
            </a:pPr>
            <a:endParaRPr lang="ar-SA" sz="3300" b="1" dirty="0">
              <a:latin typeface="Simplified Arabic" panose="02020603050405020304" pitchFamily="18" charset="-78"/>
              <a:cs typeface="Simplified Arabic" panose="02020603050405020304" pitchFamily="18" charset="-78"/>
            </a:endParaRPr>
          </a:p>
          <a:p>
            <a:pPr marL="0" indent="0" algn="r" rtl="1">
              <a:lnSpc>
                <a:spcPct val="120000"/>
              </a:lnSpc>
              <a:buNone/>
            </a:pPr>
            <a:endParaRPr lang="ar-SA" sz="3300" b="1" dirty="0">
              <a:latin typeface="Simplified Arabic" panose="02020603050405020304" pitchFamily="18" charset="-78"/>
              <a:cs typeface="Simplified Arabic" panose="02020603050405020304" pitchFamily="18" charset="-78"/>
            </a:endParaRPr>
          </a:p>
          <a:p>
            <a:pPr marL="0" indent="0" algn="r" rtl="1">
              <a:lnSpc>
                <a:spcPct val="120000"/>
              </a:lnSpc>
              <a:buNone/>
            </a:pPr>
            <a:endParaRPr lang="ar-SA" sz="3300" b="1" dirty="0">
              <a:latin typeface="Simplified Arabic" panose="02020603050405020304" pitchFamily="18" charset="-78"/>
              <a:cs typeface="Simplified Arabic" panose="02020603050405020304" pitchFamily="18" charset="-78"/>
            </a:endParaRPr>
          </a:p>
          <a:p>
            <a:pPr marL="0" indent="0" algn="r" rtl="1">
              <a:lnSpc>
                <a:spcPct val="120000"/>
              </a:lnSpc>
              <a:buNone/>
            </a:pPr>
            <a:endParaRPr lang="ar-SA" sz="3300" b="1" dirty="0">
              <a:latin typeface="Simplified Arabic" panose="02020603050405020304" pitchFamily="18" charset="-78"/>
              <a:cs typeface="Simplified Arabic" panose="02020603050405020304" pitchFamily="18" charset="-78"/>
            </a:endParaRPr>
          </a:p>
        </p:txBody>
      </p:sp>
      <p:sp>
        <p:nvSpPr>
          <p:cNvPr id="4" name="Title 1">
            <a:extLst>
              <a:ext uri="{FF2B5EF4-FFF2-40B4-BE49-F238E27FC236}">
                <a16:creationId xmlns:a16="http://schemas.microsoft.com/office/drawing/2014/main" id="{96749664-1888-4453-B201-24BD250D0385}"/>
              </a:ext>
            </a:extLst>
          </p:cNvPr>
          <p:cNvSpPr txBox="1">
            <a:spLocks/>
          </p:cNvSpPr>
          <p:nvPr/>
        </p:nvSpPr>
        <p:spPr>
          <a:xfrm>
            <a:off x="152400" y="470452"/>
            <a:ext cx="7673009" cy="18155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rtl="1"/>
            <a:r>
              <a:rPr lang="ar-SA" sz="4400" b="1" dirty="0">
                <a:latin typeface="Simplified Arabic" panose="02020603050405020304" pitchFamily="18" charset="-78"/>
                <a:cs typeface="Simplified Arabic" panose="02020603050405020304" pitchFamily="18" charset="-78"/>
              </a:rPr>
              <a:t>مقومات الطلاقة القرائية</a:t>
            </a:r>
            <a:endParaRPr lang="en-US" sz="4400" b="1"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21347023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998627-0E67-4704-A8A0-5657138A02F5}"/>
              </a:ext>
            </a:extLst>
          </p:cNvPr>
          <p:cNvSpPr>
            <a:spLocks noGrp="1"/>
          </p:cNvSpPr>
          <p:nvPr>
            <p:ph idx="1"/>
          </p:nvPr>
        </p:nvSpPr>
        <p:spPr>
          <a:xfrm>
            <a:off x="1" y="2093843"/>
            <a:ext cx="9011478" cy="3643520"/>
          </a:xfrm>
        </p:spPr>
        <p:txBody>
          <a:bodyPr>
            <a:normAutofit fontScale="92500"/>
          </a:bodyPr>
          <a:lstStyle/>
          <a:p>
            <a:pPr algn="r" rtl="1">
              <a:lnSpc>
                <a:spcPct val="120000"/>
              </a:lnSpc>
            </a:pPr>
            <a:r>
              <a:rPr lang="ar-SA" sz="3300" b="1" dirty="0">
                <a:latin typeface="Simplified Arabic" panose="02020603050405020304" pitchFamily="18" charset="-78"/>
                <a:cs typeface="Simplified Arabic" panose="02020603050405020304" pitchFamily="18" charset="-78"/>
              </a:rPr>
              <a:t> التعثر في النطق وضعف التهجي وعدم القدرة على فك شفرة الكلمة</a:t>
            </a:r>
          </a:p>
          <a:p>
            <a:pPr algn="r" rtl="1">
              <a:lnSpc>
                <a:spcPct val="120000"/>
              </a:lnSpc>
            </a:pPr>
            <a:r>
              <a:rPr lang="ar-SA" sz="3300" b="1" dirty="0">
                <a:latin typeface="Simplified Arabic" panose="02020603050405020304" pitchFamily="18" charset="-78"/>
                <a:cs typeface="Simplified Arabic" panose="02020603050405020304" pitchFamily="18" charset="-78"/>
              </a:rPr>
              <a:t> عدم القدرة على التمييز بين الكلمات المتشابه</a:t>
            </a:r>
          </a:p>
          <a:p>
            <a:pPr algn="r" rtl="1">
              <a:lnSpc>
                <a:spcPct val="120000"/>
              </a:lnSpc>
            </a:pPr>
            <a:r>
              <a:rPr lang="ar-SA" sz="3300" b="1" dirty="0">
                <a:latin typeface="Simplified Arabic" panose="02020603050405020304" pitchFamily="18" charset="-78"/>
                <a:cs typeface="Simplified Arabic" panose="02020603050405020304" pitchFamily="18" charset="-78"/>
              </a:rPr>
              <a:t> القراءة المتقطعة</a:t>
            </a:r>
          </a:p>
          <a:p>
            <a:pPr algn="r" rtl="1">
              <a:lnSpc>
                <a:spcPct val="120000"/>
              </a:lnSpc>
            </a:pPr>
            <a:r>
              <a:rPr lang="ar-SA" sz="3300" b="1" dirty="0">
                <a:latin typeface="Simplified Arabic" panose="02020603050405020304" pitchFamily="18" charset="-78"/>
                <a:cs typeface="Simplified Arabic" panose="02020603050405020304" pitchFamily="18" charset="-78"/>
              </a:rPr>
              <a:t> التردد في القراءة والبطء</a:t>
            </a:r>
          </a:p>
          <a:p>
            <a:pPr algn="r" rtl="1">
              <a:lnSpc>
                <a:spcPct val="120000"/>
              </a:lnSpc>
            </a:pPr>
            <a:r>
              <a:rPr lang="ar-SA" sz="3300" b="1" dirty="0">
                <a:latin typeface="Simplified Arabic" panose="02020603050405020304" pitchFamily="18" charset="-78"/>
                <a:cs typeface="Simplified Arabic" panose="02020603050405020304" pitchFamily="18" charset="-78"/>
              </a:rPr>
              <a:t> تجاهل علامات الترقيم عند القراءة</a:t>
            </a:r>
          </a:p>
          <a:p>
            <a:pPr algn="r" rtl="1">
              <a:lnSpc>
                <a:spcPct val="120000"/>
              </a:lnSpc>
            </a:pPr>
            <a:endParaRPr lang="ar-SA" sz="3300" b="1" dirty="0">
              <a:latin typeface="Simplified Arabic" panose="02020603050405020304" pitchFamily="18" charset="-78"/>
              <a:cs typeface="Simplified Arabic" panose="02020603050405020304" pitchFamily="18" charset="-78"/>
            </a:endParaRPr>
          </a:p>
          <a:p>
            <a:pPr marL="0" indent="0" algn="r" rtl="1">
              <a:lnSpc>
                <a:spcPct val="120000"/>
              </a:lnSpc>
              <a:buNone/>
            </a:pPr>
            <a:endParaRPr lang="ar-SA" sz="3300" b="1" dirty="0">
              <a:latin typeface="Simplified Arabic" panose="02020603050405020304" pitchFamily="18" charset="-78"/>
              <a:cs typeface="Simplified Arabic" panose="02020603050405020304" pitchFamily="18" charset="-78"/>
            </a:endParaRPr>
          </a:p>
        </p:txBody>
      </p:sp>
      <p:sp>
        <p:nvSpPr>
          <p:cNvPr id="7" name="Title 1">
            <a:extLst>
              <a:ext uri="{FF2B5EF4-FFF2-40B4-BE49-F238E27FC236}">
                <a16:creationId xmlns:a16="http://schemas.microsoft.com/office/drawing/2014/main" id="{96A99D4B-3799-40A0-81A4-8FAE3095D68B}"/>
              </a:ext>
            </a:extLst>
          </p:cNvPr>
          <p:cNvSpPr>
            <a:spLocks noGrp="1"/>
          </p:cNvSpPr>
          <p:nvPr>
            <p:ph type="title"/>
          </p:nvPr>
        </p:nvSpPr>
        <p:spPr>
          <a:xfrm>
            <a:off x="0" y="318052"/>
            <a:ext cx="7673009" cy="1815548"/>
          </a:xfrm>
        </p:spPr>
        <p:txBody>
          <a:bodyPr>
            <a:normAutofit/>
          </a:bodyPr>
          <a:lstStyle/>
          <a:p>
            <a:pPr algn="ctr" rtl="1"/>
            <a:r>
              <a:rPr lang="ar-SA" sz="4400" b="1" dirty="0">
                <a:latin typeface="Simplified Arabic" panose="02020603050405020304" pitchFamily="18" charset="-78"/>
                <a:cs typeface="Simplified Arabic" panose="02020603050405020304" pitchFamily="18" charset="-78"/>
              </a:rPr>
              <a:t>معوقات الطلاقة عند تعليم القراءة</a:t>
            </a:r>
            <a:endParaRPr lang="en-US" sz="4400" b="1"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1160117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998627-0E67-4704-A8A0-5657138A02F5}"/>
              </a:ext>
            </a:extLst>
          </p:cNvPr>
          <p:cNvSpPr>
            <a:spLocks noGrp="1"/>
          </p:cNvSpPr>
          <p:nvPr>
            <p:ph idx="1"/>
          </p:nvPr>
        </p:nvSpPr>
        <p:spPr>
          <a:xfrm>
            <a:off x="1" y="2093843"/>
            <a:ext cx="9011478" cy="4651514"/>
          </a:xfrm>
        </p:spPr>
        <p:txBody>
          <a:bodyPr>
            <a:normAutofit fontScale="70000" lnSpcReduction="20000"/>
          </a:bodyPr>
          <a:lstStyle/>
          <a:p>
            <a:pPr algn="r" rtl="1">
              <a:lnSpc>
                <a:spcPct val="120000"/>
              </a:lnSpc>
            </a:pPr>
            <a:r>
              <a:rPr lang="ar-SA" sz="3300" b="1" dirty="0">
                <a:latin typeface="Simplified Arabic" panose="02020603050405020304" pitchFamily="18" charset="-78"/>
                <a:cs typeface="Simplified Arabic" panose="02020603050405020304" pitchFamily="18" charset="-78"/>
              </a:rPr>
              <a:t> مراعاة العامل النفسي مع منح الطالب الرعاية والتشجيع والاهتمام.</a:t>
            </a:r>
          </a:p>
          <a:p>
            <a:pPr algn="r" rtl="1">
              <a:lnSpc>
                <a:spcPct val="120000"/>
              </a:lnSpc>
            </a:pPr>
            <a:r>
              <a:rPr lang="ar-SA" sz="3300" b="1" dirty="0">
                <a:latin typeface="Simplified Arabic" panose="02020603050405020304" pitchFamily="18" charset="-78"/>
                <a:cs typeface="Simplified Arabic" panose="02020603050405020304" pitchFamily="18" charset="-78"/>
              </a:rPr>
              <a:t> التدريب الكافي قبل الشروع في القراءة من أجل التقييم. </a:t>
            </a:r>
          </a:p>
          <a:p>
            <a:pPr algn="r" rtl="1">
              <a:lnSpc>
                <a:spcPct val="120000"/>
              </a:lnSpc>
            </a:pPr>
            <a:r>
              <a:rPr lang="ar-SA" sz="3300" b="1" dirty="0">
                <a:latin typeface="Simplified Arabic" panose="02020603050405020304" pitchFamily="18" charset="-78"/>
                <a:cs typeface="Simplified Arabic" panose="02020603050405020304" pitchFamily="18" charset="-78"/>
              </a:rPr>
              <a:t> تقديم نموذج ممتاز للقراءة بطلاقة يحتذى به.</a:t>
            </a:r>
          </a:p>
          <a:p>
            <a:pPr algn="r" rtl="1">
              <a:lnSpc>
                <a:spcPct val="120000"/>
              </a:lnSpc>
            </a:pPr>
            <a:r>
              <a:rPr lang="ar-SA" sz="3300" b="1" dirty="0">
                <a:latin typeface="Simplified Arabic" panose="02020603050405020304" pitchFamily="18" charset="-78"/>
                <a:cs typeface="Simplified Arabic" panose="02020603050405020304" pitchFamily="18" charset="-78"/>
              </a:rPr>
              <a:t> الاستماع إليه بعناية وهو يحاول أن يحاكي أسلوب المعلم في القراءة.</a:t>
            </a:r>
          </a:p>
          <a:p>
            <a:pPr algn="r" rtl="1">
              <a:lnSpc>
                <a:spcPct val="120000"/>
              </a:lnSpc>
            </a:pPr>
            <a:r>
              <a:rPr lang="ar-SA" sz="3300" b="1" dirty="0">
                <a:latin typeface="Simplified Arabic" panose="02020603050405020304" pitchFamily="18" charset="-78"/>
                <a:cs typeface="Simplified Arabic" panose="02020603050405020304" pitchFamily="18" charset="-78"/>
              </a:rPr>
              <a:t> إخبار الطالب بنقاط الضعف ومساعدته كي يتغلب عليها.</a:t>
            </a:r>
          </a:p>
          <a:p>
            <a:pPr algn="r" rtl="1">
              <a:lnSpc>
                <a:spcPct val="120000"/>
              </a:lnSpc>
            </a:pPr>
            <a:r>
              <a:rPr lang="ar-SA" sz="3300" b="1" dirty="0">
                <a:latin typeface="Simplified Arabic" panose="02020603050405020304" pitchFamily="18" charset="-78"/>
                <a:cs typeface="Simplified Arabic" panose="02020603050405020304" pitchFamily="18" charset="-78"/>
              </a:rPr>
              <a:t> تسجل صوت الطالب أثناء القراءة، وباستماعه لنفسه يستطيع أن يستكشف مواطن الضعف ليصححها.</a:t>
            </a:r>
          </a:p>
          <a:p>
            <a:pPr algn="r" rtl="1">
              <a:lnSpc>
                <a:spcPct val="120000"/>
              </a:lnSpc>
            </a:pPr>
            <a:r>
              <a:rPr lang="ar-SA" sz="3300" b="1" dirty="0">
                <a:latin typeface="Simplified Arabic" panose="02020603050405020304" pitchFamily="18" charset="-78"/>
                <a:cs typeface="Simplified Arabic" panose="02020603050405020304" pitchFamily="18" charset="-78"/>
              </a:rPr>
              <a:t> استخدام ساعة إيقاف يزيد من حماس الطالب للقراءة السريعة.</a:t>
            </a:r>
          </a:p>
          <a:p>
            <a:pPr algn="r" rtl="1">
              <a:lnSpc>
                <a:spcPct val="120000"/>
              </a:lnSpc>
            </a:pPr>
            <a:r>
              <a:rPr lang="ar-SA" sz="3300" b="1" dirty="0">
                <a:latin typeface="Simplified Arabic" panose="02020603050405020304" pitchFamily="18" charset="-78"/>
                <a:cs typeface="Simplified Arabic" panose="02020603050405020304" pitchFamily="18" charset="-78"/>
              </a:rPr>
              <a:t> تدوين الزمن الذي استغرقه الطالب في كل مرة يقرأ فيها نفس العدد من الكلمات وكذلك الأخطاء فيلاحظ تحسن معدل القراءة، مع الاحتفال الدائم لتزيد الرغبة في تحسين الأداء.</a:t>
            </a:r>
          </a:p>
          <a:p>
            <a:pPr algn="r" rtl="1">
              <a:lnSpc>
                <a:spcPct val="120000"/>
              </a:lnSpc>
            </a:pPr>
            <a:endParaRPr lang="ar-SA" sz="3300" b="1" dirty="0">
              <a:latin typeface="Simplified Arabic" panose="02020603050405020304" pitchFamily="18" charset="-78"/>
              <a:cs typeface="Simplified Arabic" panose="02020603050405020304" pitchFamily="18" charset="-78"/>
            </a:endParaRPr>
          </a:p>
          <a:p>
            <a:pPr marL="0" indent="0" algn="r" rtl="1">
              <a:lnSpc>
                <a:spcPct val="120000"/>
              </a:lnSpc>
              <a:buNone/>
            </a:pPr>
            <a:endParaRPr lang="ar-SA" sz="3300" b="1" dirty="0">
              <a:latin typeface="Simplified Arabic" panose="02020603050405020304" pitchFamily="18" charset="-78"/>
              <a:cs typeface="Simplified Arabic" panose="02020603050405020304" pitchFamily="18" charset="-78"/>
            </a:endParaRPr>
          </a:p>
        </p:txBody>
      </p:sp>
      <p:sp>
        <p:nvSpPr>
          <p:cNvPr id="7" name="Title 1">
            <a:extLst>
              <a:ext uri="{FF2B5EF4-FFF2-40B4-BE49-F238E27FC236}">
                <a16:creationId xmlns:a16="http://schemas.microsoft.com/office/drawing/2014/main" id="{96A99D4B-3799-40A0-81A4-8FAE3095D68B}"/>
              </a:ext>
            </a:extLst>
          </p:cNvPr>
          <p:cNvSpPr>
            <a:spLocks noGrp="1"/>
          </p:cNvSpPr>
          <p:nvPr>
            <p:ph type="title"/>
          </p:nvPr>
        </p:nvSpPr>
        <p:spPr>
          <a:xfrm>
            <a:off x="0" y="318052"/>
            <a:ext cx="7673009" cy="1815548"/>
          </a:xfrm>
        </p:spPr>
        <p:txBody>
          <a:bodyPr>
            <a:normAutofit/>
          </a:bodyPr>
          <a:lstStyle/>
          <a:p>
            <a:pPr algn="ctr" rtl="1"/>
            <a:r>
              <a:rPr lang="ar-SA" sz="4400" b="1" dirty="0">
                <a:latin typeface="Simplified Arabic" panose="02020603050405020304" pitchFamily="18" charset="-78"/>
                <a:cs typeface="Simplified Arabic" panose="02020603050405020304" pitchFamily="18" charset="-78"/>
              </a:rPr>
              <a:t>كيف نساعد الطالب المتعثّر في القراءة؟</a:t>
            </a:r>
            <a:endParaRPr lang="en-US" sz="4400" b="1"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117441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998627-0E67-4704-A8A0-5657138A02F5}"/>
              </a:ext>
            </a:extLst>
          </p:cNvPr>
          <p:cNvSpPr>
            <a:spLocks noGrp="1"/>
          </p:cNvSpPr>
          <p:nvPr>
            <p:ph idx="1"/>
          </p:nvPr>
        </p:nvSpPr>
        <p:spPr>
          <a:xfrm>
            <a:off x="92766" y="2199861"/>
            <a:ext cx="8865704" cy="3537502"/>
          </a:xfrm>
        </p:spPr>
        <p:txBody>
          <a:bodyPr>
            <a:normAutofit fontScale="92500"/>
          </a:bodyPr>
          <a:lstStyle/>
          <a:p>
            <a:pPr marL="0" indent="0" algn="r" rtl="1">
              <a:lnSpc>
                <a:spcPct val="120000"/>
              </a:lnSpc>
              <a:buNone/>
            </a:pPr>
            <a:r>
              <a:rPr lang="ar-SA" sz="3300" b="1" dirty="0">
                <a:latin typeface="Simplified Arabic" panose="02020603050405020304" pitchFamily="18" charset="-78"/>
                <a:cs typeface="Simplified Arabic" panose="02020603050405020304" pitchFamily="18" charset="-78"/>
              </a:rPr>
              <a:t>حين يستمع الطلاب للمعلم وهو يقرأ جملًا أو قصةً قراءة جهرية بطريقة مباشرة أي وجهًا لوجه، أو عن طريق جهاز التسجيل، فهذا يضفي جوَّا من الاستمتاع من قبل الطلاب لاستماعهم لنموذج للقراءة، يؤكد على الإتقان عند نطق الحروف والتمكن من مخارجها الصحيحة، بالإضافة إلى مراعاة الموسيقى المناسبة لتوصيل المعنى المطلوب من إخبار، أو استفهام، أو تعجب ... ليتسنى للطالب تقليده والتأسي به.</a:t>
            </a:r>
          </a:p>
          <a:p>
            <a:pPr marL="0" indent="0" algn="r" rtl="1">
              <a:lnSpc>
                <a:spcPct val="120000"/>
              </a:lnSpc>
              <a:buNone/>
            </a:pPr>
            <a:endParaRPr lang="ar-SA" sz="3300" b="1" dirty="0">
              <a:latin typeface="Simplified Arabic" panose="02020603050405020304" pitchFamily="18" charset="-78"/>
              <a:cs typeface="Simplified Arabic" panose="02020603050405020304" pitchFamily="18" charset="-78"/>
            </a:endParaRPr>
          </a:p>
        </p:txBody>
      </p:sp>
      <p:sp>
        <p:nvSpPr>
          <p:cNvPr id="6" name="Title 1">
            <a:extLst>
              <a:ext uri="{FF2B5EF4-FFF2-40B4-BE49-F238E27FC236}">
                <a16:creationId xmlns:a16="http://schemas.microsoft.com/office/drawing/2014/main" id="{E3895E3F-C0CC-42A9-B1F0-60B9C8EF3E29}"/>
              </a:ext>
            </a:extLst>
          </p:cNvPr>
          <p:cNvSpPr>
            <a:spLocks noGrp="1"/>
          </p:cNvSpPr>
          <p:nvPr>
            <p:ph type="title"/>
          </p:nvPr>
        </p:nvSpPr>
        <p:spPr>
          <a:xfrm>
            <a:off x="0" y="318052"/>
            <a:ext cx="7673009" cy="1815548"/>
          </a:xfrm>
        </p:spPr>
        <p:txBody>
          <a:bodyPr>
            <a:normAutofit/>
          </a:bodyPr>
          <a:lstStyle/>
          <a:p>
            <a:pPr algn="ctr" rtl="1"/>
            <a:r>
              <a:rPr lang="ar-SA" sz="4400" b="1" dirty="0">
                <a:latin typeface="Simplified Arabic" panose="02020603050405020304" pitchFamily="18" charset="-78"/>
                <a:cs typeface="Simplified Arabic" panose="02020603050405020304" pitchFamily="18" charset="-78"/>
              </a:rPr>
              <a:t>مواصفات قراءة المعلم الجهرية </a:t>
            </a:r>
            <a:endParaRPr lang="en-US" sz="4400" b="1"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19893828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998627-0E67-4704-A8A0-5657138A02F5}"/>
              </a:ext>
            </a:extLst>
          </p:cNvPr>
          <p:cNvSpPr>
            <a:spLocks noGrp="1"/>
          </p:cNvSpPr>
          <p:nvPr>
            <p:ph idx="1"/>
          </p:nvPr>
        </p:nvSpPr>
        <p:spPr>
          <a:xfrm>
            <a:off x="92766" y="2199861"/>
            <a:ext cx="8865704" cy="3537502"/>
          </a:xfrm>
        </p:spPr>
        <p:txBody>
          <a:bodyPr>
            <a:normAutofit fontScale="92500" lnSpcReduction="20000"/>
          </a:bodyPr>
          <a:lstStyle/>
          <a:p>
            <a:pPr algn="r" rtl="1">
              <a:lnSpc>
                <a:spcPct val="120000"/>
              </a:lnSpc>
            </a:pPr>
            <a:r>
              <a:rPr lang="ar-SA" sz="3300" b="1" dirty="0">
                <a:latin typeface="Simplified Arabic" panose="02020603050405020304" pitchFamily="18" charset="-78"/>
                <a:cs typeface="Simplified Arabic" panose="02020603050405020304" pitchFamily="18" charset="-78"/>
              </a:rPr>
              <a:t> قراءة المعلم لطلابه قراءة صحيحة.</a:t>
            </a:r>
          </a:p>
          <a:p>
            <a:pPr algn="r" rtl="1">
              <a:lnSpc>
                <a:spcPct val="120000"/>
              </a:lnSpc>
            </a:pPr>
            <a:r>
              <a:rPr lang="ar-SA" sz="3300" b="1" dirty="0">
                <a:latin typeface="Simplified Arabic" panose="02020603050405020304" pitchFamily="18" charset="-78"/>
                <a:cs typeface="Simplified Arabic" panose="02020603050405020304" pitchFamily="18" charset="-78"/>
              </a:rPr>
              <a:t> قراءة جهرية بصورة جماعية ثم فردية لمحاكاة المعلم. </a:t>
            </a:r>
          </a:p>
          <a:p>
            <a:pPr algn="r" rtl="1">
              <a:lnSpc>
                <a:spcPct val="120000"/>
              </a:lnSpc>
            </a:pPr>
            <a:r>
              <a:rPr lang="ar-SA" sz="3300" b="1" dirty="0">
                <a:latin typeface="Simplified Arabic" panose="02020603050405020304" pitchFamily="18" charset="-78"/>
                <a:cs typeface="Simplified Arabic" panose="02020603050405020304" pitchFamily="18" charset="-78"/>
              </a:rPr>
              <a:t> قراءة جهرية مع/ لـ زميل.</a:t>
            </a:r>
          </a:p>
          <a:p>
            <a:pPr algn="r" rtl="1">
              <a:lnSpc>
                <a:spcPct val="120000"/>
              </a:lnSpc>
            </a:pPr>
            <a:r>
              <a:rPr lang="ar-SA" sz="3300" b="1" dirty="0">
                <a:latin typeface="Simplified Arabic" panose="02020603050405020304" pitchFamily="18" charset="-78"/>
                <a:cs typeface="Simplified Arabic" panose="02020603050405020304" pitchFamily="18" charset="-78"/>
              </a:rPr>
              <a:t> قراءة جهرية متكررة بصورة فردية. </a:t>
            </a:r>
          </a:p>
          <a:p>
            <a:pPr algn="r" rtl="1">
              <a:lnSpc>
                <a:spcPct val="120000"/>
              </a:lnSpc>
            </a:pPr>
            <a:r>
              <a:rPr lang="ar-SA" sz="3300" b="1" dirty="0">
                <a:latin typeface="Simplified Arabic" panose="02020603050405020304" pitchFamily="18" charset="-78"/>
                <a:cs typeface="Simplified Arabic" panose="02020603050405020304" pitchFamily="18" charset="-78"/>
              </a:rPr>
              <a:t> قراءة حرة باختيار مواضيع متنوعة للاستمتاع وللحصول على المعلومات. </a:t>
            </a:r>
          </a:p>
          <a:p>
            <a:pPr marL="0" indent="0" algn="r" rtl="1">
              <a:lnSpc>
                <a:spcPct val="120000"/>
              </a:lnSpc>
              <a:buNone/>
            </a:pPr>
            <a:endParaRPr lang="ar-SA" sz="3300" b="1" dirty="0">
              <a:latin typeface="Simplified Arabic" panose="02020603050405020304" pitchFamily="18" charset="-78"/>
              <a:cs typeface="Simplified Arabic" panose="02020603050405020304" pitchFamily="18" charset="-78"/>
            </a:endParaRPr>
          </a:p>
          <a:p>
            <a:pPr marL="0" indent="0" algn="r" rtl="1">
              <a:lnSpc>
                <a:spcPct val="120000"/>
              </a:lnSpc>
              <a:buNone/>
            </a:pPr>
            <a:endParaRPr lang="ar-SA" sz="3300" b="1" dirty="0">
              <a:latin typeface="Simplified Arabic" panose="02020603050405020304" pitchFamily="18" charset="-78"/>
              <a:cs typeface="Simplified Arabic" panose="02020603050405020304" pitchFamily="18" charset="-78"/>
            </a:endParaRPr>
          </a:p>
          <a:p>
            <a:pPr marL="0" indent="0" algn="r" rtl="1">
              <a:lnSpc>
                <a:spcPct val="120000"/>
              </a:lnSpc>
              <a:buNone/>
            </a:pPr>
            <a:endParaRPr lang="ar-SA" sz="3300" b="1" dirty="0">
              <a:latin typeface="Simplified Arabic" panose="02020603050405020304" pitchFamily="18" charset="-78"/>
              <a:cs typeface="Simplified Arabic" panose="02020603050405020304" pitchFamily="18" charset="-78"/>
            </a:endParaRPr>
          </a:p>
        </p:txBody>
      </p:sp>
      <p:sp>
        <p:nvSpPr>
          <p:cNvPr id="6" name="Title 1">
            <a:extLst>
              <a:ext uri="{FF2B5EF4-FFF2-40B4-BE49-F238E27FC236}">
                <a16:creationId xmlns:a16="http://schemas.microsoft.com/office/drawing/2014/main" id="{E3895E3F-C0CC-42A9-B1F0-60B9C8EF3E29}"/>
              </a:ext>
            </a:extLst>
          </p:cNvPr>
          <p:cNvSpPr>
            <a:spLocks noGrp="1"/>
          </p:cNvSpPr>
          <p:nvPr>
            <p:ph type="title"/>
          </p:nvPr>
        </p:nvSpPr>
        <p:spPr>
          <a:xfrm>
            <a:off x="0" y="318052"/>
            <a:ext cx="7673009" cy="1815548"/>
          </a:xfrm>
        </p:spPr>
        <p:txBody>
          <a:bodyPr>
            <a:normAutofit/>
          </a:bodyPr>
          <a:lstStyle/>
          <a:p>
            <a:pPr algn="ctr" rtl="1"/>
            <a:r>
              <a:rPr lang="ar-SA" sz="4400" b="1" dirty="0">
                <a:solidFill>
                  <a:srgbClr val="FFFF00"/>
                </a:solidFill>
                <a:latin typeface="Simplified Arabic" panose="02020603050405020304" pitchFamily="18" charset="-78"/>
                <a:cs typeface="Simplified Arabic" panose="02020603050405020304" pitchFamily="18" charset="-78"/>
              </a:rPr>
              <a:t>خطوات تدريجية لتنمية الطلاقة القرائية</a:t>
            </a:r>
            <a:endParaRPr lang="en-US" sz="4400" b="1" dirty="0">
              <a:solidFill>
                <a:srgbClr val="FFFF00"/>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33745243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998627-0E67-4704-A8A0-5657138A02F5}"/>
              </a:ext>
            </a:extLst>
          </p:cNvPr>
          <p:cNvSpPr>
            <a:spLocks noGrp="1"/>
          </p:cNvSpPr>
          <p:nvPr>
            <p:ph idx="1"/>
          </p:nvPr>
        </p:nvSpPr>
        <p:spPr>
          <a:xfrm>
            <a:off x="92766" y="2199861"/>
            <a:ext cx="8865704" cy="3537502"/>
          </a:xfrm>
        </p:spPr>
        <p:txBody>
          <a:bodyPr>
            <a:normAutofit fontScale="92500" lnSpcReduction="20000"/>
          </a:bodyPr>
          <a:lstStyle/>
          <a:p>
            <a:pPr algn="r" rtl="1">
              <a:lnSpc>
                <a:spcPct val="120000"/>
              </a:lnSpc>
            </a:pPr>
            <a:r>
              <a:rPr lang="ar-SA" sz="3300" b="1" dirty="0">
                <a:latin typeface="Simplified Arabic" panose="02020603050405020304" pitchFamily="18" charset="-78"/>
                <a:cs typeface="Simplified Arabic" panose="02020603050405020304" pitchFamily="18" charset="-78"/>
              </a:rPr>
              <a:t>  يبدأ المعلم بقراءة الجمل أو الفقرة قراءة صحيحة.</a:t>
            </a:r>
          </a:p>
          <a:p>
            <a:pPr algn="r" rtl="1">
              <a:lnSpc>
                <a:spcPct val="120000"/>
              </a:lnSpc>
            </a:pPr>
            <a:r>
              <a:rPr lang="ar-SA" sz="3300" b="1" dirty="0">
                <a:latin typeface="Simplified Arabic" panose="02020603050405020304" pitchFamily="18" charset="-78"/>
                <a:cs typeface="Simplified Arabic" panose="02020603050405020304" pitchFamily="18" charset="-78"/>
              </a:rPr>
              <a:t> يستمع الطلاب ويتابعون ما يستمعون إليه بالإشارة بالإصبع. </a:t>
            </a:r>
          </a:p>
          <a:p>
            <a:pPr algn="r" rtl="1">
              <a:lnSpc>
                <a:spcPct val="120000"/>
              </a:lnSpc>
            </a:pPr>
            <a:r>
              <a:rPr lang="ar-SA" sz="3300" b="1" dirty="0">
                <a:latin typeface="Simplified Arabic" panose="02020603050405020304" pitchFamily="18" charset="-78"/>
                <a:cs typeface="Simplified Arabic" panose="02020603050405020304" pitchFamily="18" charset="-78"/>
              </a:rPr>
              <a:t> يقرأ الطلاب الجمل أو الفقرة ويحاكون الأسلوب الإنشائي للمعلم  في القراءة من حيث السرعة والموسيقى/ الإيقاع.</a:t>
            </a:r>
          </a:p>
          <a:p>
            <a:pPr algn="r" rtl="1">
              <a:lnSpc>
                <a:spcPct val="120000"/>
              </a:lnSpc>
            </a:pPr>
            <a:r>
              <a:rPr lang="ar-SA" sz="3300" b="1" dirty="0">
                <a:latin typeface="Simplified Arabic" panose="02020603050405020304" pitchFamily="18" charset="-78"/>
                <a:cs typeface="Simplified Arabic" panose="02020603050405020304" pitchFamily="18" charset="-78"/>
              </a:rPr>
              <a:t> تكرار قراءة الطلاب بصورة جماعية ثم فردية لتحسين قراءتهم وقدرتهم على فك رموز الكلمات والقراءة بطلاقة.</a:t>
            </a:r>
          </a:p>
          <a:p>
            <a:pPr marL="0" indent="0" algn="r" rtl="1">
              <a:lnSpc>
                <a:spcPct val="120000"/>
              </a:lnSpc>
              <a:buNone/>
            </a:pPr>
            <a:endParaRPr lang="ar-SA" sz="3300" b="1" dirty="0">
              <a:latin typeface="Simplified Arabic" panose="02020603050405020304" pitchFamily="18" charset="-78"/>
              <a:cs typeface="Simplified Arabic" panose="02020603050405020304" pitchFamily="18" charset="-78"/>
            </a:endParaRPr>
          </a:p>
          <a:p>
            <a:pPr marL="0" indent="0" algn="r" rtl="1">
              <a:lnSpc>
                <a:spcPct val="120000"/>
              </a:lnSpc>
              <a:buNone/>
            </a:pPr>
            <a:endParaRPr lang="ar-SA" sz="3300" b="1" dirty="0">
              <a:latin typeface="Simplified Arabic" panose="02020603050405020304" pitchFamily="18" charset="-78"/>
              <a:cs typeface="Simplified Arabic" panose="02020603050405020304" pitchFamily="18" charset="-78"/>
            </a:endParaRPr>
          </a:p>
          <a:p>
            <a:pPr marL="0" indent="0" algn="r" rtl="1">
              <a:lnSpc>
                <a:spcPct val="120000"/>
              </a:lnSpc>
              <a:buNone/>
            </a:pPr>
            <a:endParaRPr lang="ar-SA" sz="3300" b="1" dirty="0">
              <a:latin typeface="Simplified Arabic" panose="02020603050405020304" pitchFamily="18" charset="-78"/>
              <a:cs typeface="Simplified Arabic" panose="02020603050405020304" pitchFamily="18" charset="-78"/>
            </a:endParaRPr>
          </a:p>
          <a:p>
            <a:pPr marL="0" indent="0" algn="r" rtl="1">
              <a:lnSpc>
                <a:spcPct val="120000"/>
              </a:lnSpc>
              <a:buNone/>
            </a:pPr>
            <a:endParaRPr lang="ar-SA" sz="3300" b="1" dirty="0">
              <a:latin typeface="Simplified Arabic" panose="02020603050405020304" pitchFamily="18" charset="-78"/>
              <a:cs typeface="Simplified Arabic" panose="02020603050405020304" pitchFamily="18" charset="-78"/>
            </a:endParaRPr>
          </a:p>
        </p:txBody>
      </p:sp>
      <p:sp>
        <p:nvSpPr>
          <p:cNvPr id="6" name="Title 1">
            <a:extLst>
              <a:ext uri="{FF2B5EF4-FFF2-40B4-BE49-F238E27FC236}">
                <a16:creationId xmlns:a16="http://schemas.microsoft.com/office/drawing/2014/main" id="{E3895E3F-C0CC-42A9-B1F0-60B9C8EF3E29}"/>
              </a:ext>
            </a:extLst>
          </p:cNvPr>
          <p:cNvSpPr>
            <a:spLocks noGrp="1"/>
          </p:cNvSpPr>
          <p:nvPr>
            <p:ph type="title"/>
          </p:nvPr>
        </p:nvSpPr>
        <p:spPr>
          <a:xfrm>
            <a:off x="0" y="318052"/>
            <a:ext cx="7673009" cy="1815548"/>
          </a:xfrm>
        </p:spPr>
        <p:txBody>
          <a:bodyPr>
            <a:normAutofit/>
          </a:bodyPr>
          <a:lstStyle/>
          <a:p>
            <a:pPr algn="ctr" rtl="1"/>
            <a:r>
              <a:rPr lang="ar-SA" sz="4400" b="1" dirty="0">
                <a:solidFill>
                  <a:srgbClr val="FFFF00"/>
                </a:solidFill>
                <a:latin typeface="Simplified Arabic" panose="02020603050405020304" pitchFamily="18" charset="-78"/>
                <a:cs typeface="Simplified Arabic" panose="02020603050405020304" pitchFamily="18" charset="-78"/>
              </a:rPr>
              <a:t>نمذجة القراءة</a:t>
            </a:r>
            <a:endParaRPr lang="en-US" sz="4400" b="1" dirty="0">
              <a:solidFill>
                <a:srgbClr val="FFFF00"/>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295151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52ABA-7A09-47F4-9E70-F6AD7336FFE4}"/>
              </a:ext>
            </a:extLst>
          </p:cNvPr>
          <p:cNvSpPr>
            <a:spLocks noGrp="1"/>
          </p:cNvSpPr>
          <p:nvPr>
            <p:ph type="ctrTitle"/>
          </p:nvPr>
        </p:nvSpPr>
        <p:spPr>
          <a:xfrm>
            <a:off x="579421" y="926256"/>
            <a:ext cx="8004675" cy="1845935"/>
          </a:xfrm>
        </p:spPr>
        <p:txBody>
          <a:bodyPr anchor="ctr">
            <a:noAutofit/>
          </a:bodyPr>
          <a:lstStyle/>
          <a:p>
            <a:pPr algn="ctr" rtl="1"/>
            <a:r>
              <a:rPr lang="ar-SA" sz="6000" b="1" dirty="0">
                <a:solidFill>
                  <a:schemeClr val="accent4">
                    <a:lumMod val="60000"/>
                    <a:lumOff val="40000"/>
                  </a:schemeClr>
                </a:solidFill>
              </a:rPr>
              <a:t>تعزيز مهارة الطلاقة القرائية</a:t>
            </a:r>
            <a:br>
              <a:rPr lang="ar-SA" sz="6000" b="1" dirty="0">
                <a:solidFill>
                  <a:schemeClr val="accent4">
                    <a:lumMod val="60000"/>
                    <a:lumOff val="40000"/>
                  </a:schemeClr>
                </a:solidFill>
              </a:rPr>
            </a:br>
            <a:r>
              <a:rPr lang="ar-SA" sz="6000" b="1" dirty="0">
                <a:solidFill>
                  <a:schemeClr val="accent4">
                    <a:lumMod val="60000"/>
                    <a:lumOff val="40000"/>
                  </a:schemeClr>
                </a:solidFill>
              </a:rPr>
              <a:t> لتحسين تعلم اللغة العربية</a:t>
            </a:r>
            <a:br>
              <a:rPr lang="en-US" sz="6000" b="1" dirty="0"/>
            </a:br>
            <a:endParaRPr lang="en-US" sz="6000" b="1" dirty="0"/>
          </a:p>
        </p:txBody>
      </p:sp>
      <p:sp>
        <p:nvSpPr>
          <p:cNvPr id="3" name="Subtitle 2">
            <a:extLst>
              <a:ext uri="{FF2B5EF4-FFF2-40B4-BE49-F238E27FC236}">
                <a16:creationId xmlns:a16="http://schemas.microsoft.com/office/drawing/2014/main" id="{E895A64F-081E-45C8-A045-5A6AD5CC5246}"/>
              </a:ext>
            </a:extLst>
          </p:cNvPr>
          <p:cNvSpPr>
            <a:spLocks noGrp="1"/>
          </p:cNvSpPr>
          <p:nvPr>
            <p:ph type="subTitle" idx="1"/>
          </p:nvPr>
        </p:nvSpPr>
        <p:spPr>
          <a:xfrm>
            <a:off x="144504" y="3472011"/>
            <a:ext cx="8704396" cy="3110183"/>
          </a:xfrm>
        </p:spPr>
        <p:txBody>
          <a:bodyPr anchor="ctr">
            <a:noAutofit/>
          </a:bodyPr>
          <a:lstStyle/>
          <a:p>
            <a:pPr algn="ctr"/>
            <a:r>
              <a:rPr lang="ar-SA" sz="4400" b="1" dirty="0">
                <a:solidFill>
                  <a:srgbClr val="FFFF00"/>
                </a:solidFill>
              </a:rPr>
              <a:t>د. أمل صقر الحسيني</a:t>
            </a:r>
            <a:endParaRPr lang="en-US" sz="4400" b="1" dirty="0">
              <a:solidFill>
                <a:srgbClr val="FFFF00"/>
              </a:solidFill>
            </a:endParaRPr>
          </a:p>
          <a:p>
            <a:pPr algn="ctr"/>
            <a:endParaRPr lang="en-US" sz="4400" b="1" dirty="0">
              <a:solidFill>
                <a:schemeClr val="tx2"/>
              </a:solidFill>
            </a:endParaRPr>
          </a:p>
          <a:p>
            <a:pPr algn="ctr"/>
            <a:r>
              <a:rPr lang="ar-SA" sz="4400" b="1" dirty="0">
                <a:solidFill>
                  <a:srgbClr val="92D050"/>
                </a:solidFill>
              </a:rPr>
              <a:t>مدرسة نيوهرايزن / باسدينا</a:t>
            </a:r>
          </a:p>
          <a:p>
            <a:pPr algn="ctr"/>
            <a:r>
              <a:rPr lang="ar-SA" sz="4400" b="1" dirty="0">
                <a:solidFill>
                  <a:srgbClr val="92D050"/>
                </a:solidFill>
              </a:rPr>
              <a:t>مؤتمر إسنا / كاليفورنيا</a:t>
            </a:r>
          </a:p>
          <a:p>
            <a:pPr algn="ctr"/>
            <a:r>
              <a:rPr lang="ar-SA" sz="4400" b="1" dirty="0">
                <a:solidFill>
                  <a:srgbClr val="92D050"/>
                </a:solidFill>
              </a:rPr>
              <a:t>2018</a:t>
            </a:r>
            <a:endParaRPr lang="en-US" sz="4400" b="1" dirty="0">
              <a:solidFill>
                <a:srgbClr val="92D050"/>
              </a:solidFill>
            </a:endParaRPr>
          </a:p>
        </p:txBody>
      </p:sp>
    </p:spTree>
    <p:extLst>
      <p:ext uri="{BB962C8B-B14F-4D97-AF65-F5344CB8AC3E}">
        <p14:creationId xmlns:p14="http://schemas.microsoft.com/office/powerpoint/2010/main" val="39587756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998627-0E67-4704-A8A0-5657138A02F5}"/>
              </a:ext>
            </a:extLst>
          </p:cNvPr>
          <p:cNvSpPr>
            <a:spLocks noGrp="1"/>
          </p:cNvSpPr>
          <p:nvPr>
            <p:ph idx="1"/>
          </p:nvPr>
        </p:nvSpPr>
        <p:spPr>
          <a:xfrm>
            <a:off x="92766" y="2199861"/>
            <a:ext cx="8865704" cy="3537502"/>
          </a:xfrm>
        </p:spPr>
        <p:txBody>
          <a:bodyPr>
            <a:normAutofit fontScale="92500" lnSpcReduction="10000"/>
          </a:bodyPr>
          <a:lstStyle/>
          <a:p>
            <a:pPr marL="0" indent="0" algn="r" rtl="1">
              <a:lnSpc>
                <a:spcPct val="120000"/>
              </a:lnSpc>
              <a:buNone/>
            </a:pPr>
            <a:r>
              <a:rPr lang="ar-SA" sz="3300" b="1" dirty="0">
                <a:latin typeface="Simplified Arabic" panose="02020603050405020304" pitchFamily="18" charset="-78"/>
                <a:cs typeface="Simplified Arabic" panose="02020603050405020304" pitchFamily="18" charset="-78"/>
              </a:rPr>
              <a:t>تكرار قراءة النص المقرر عدة مرات، سواءً فى الصف أو في البيت بصفة فردية أو للغير:</a:t>
            </a:r>
          </a:p>
          <a:p>
            <a:pPr algn="r" rtl="1">
              <a:lnSpc>
                <a:spcPct val="120000"/>
              </a:lnSpc>
            </a:pPr>
            <a:r>
              <a:rPr lang="ar-SA" sz="3300" b="1" dirty="0">
                <a:latin typeface="Simplified Arabic" panose="02020603050405020304" pitchFamily="18" charset="-78"/>
                <a:cs typeface="Simplified Arabic" panose="02020603050405020304" pitchFamily="18" charset="-78"/>
              </a:rPr>
              <a:t> يساعد الطالب أن يألف النص، مما يعينه على تحسين أدائه في القراءة السريعة المعبرة وفي استيعاب مفرداته لتصبح جزءًا نشطًا من مخزونه اللغوي لحين استدعائه حتى عند قراءة النصوص الجديدة ولأول مرة.</a:t>
            </a:r>
          </a:p>
          <a:p>
            <a:pPr algn="r" rtl="1">
              <a:lnSpc>
                <a:spcPct val="120000"/>
              </a:lnSpc>
            </a:pPr>
            <a:endParaRPr lang="ar-SA" sz="3300" b="1" dirty="0">
              <a:latin typeface="Simplified Arabic" panose="02020603050405020304" pitchFamily="18" charset="-78"/>
              <a:cs typeface="Simplified Arabic" panose="02020603050405020304" pitchFamily="18" charset="-78"/>
            </a:endParaRPr>
          </a:p>
          <a:p>
            <a:pPr algn="r" rtl="1">
              <a:lnSpc>
                <a:spcPct val="120000"/>
              </a:lnSpc>
            </a:pPr>
            <a:endParaRPr lang="ar-SA" sz="3300" b="1" dirty="0">
              <a:latin typeface="Simplified Arabic" panose="02020603050405020304" pitchFamily="18" charset="-78"/>
              <a:cs typeface="Simplified Arabic" panose="02020603050405020304" pitchFamily="18" charset="-78"/>
            </a:endParaRPr>
          </a:p>
          <a:p>
            <a:pPr marL="0" indent="0" algn="r" rtl="1">
              <a:lnSpc>
                <a:spcPct val="120000"/>
              </a:lnSpc>
              <a:buNone/>
            </a:pPr>
            <a:endParaRPr lang="ar-SA" sz="3300" b="1" dirty="0">
              <a:latin typeface="Simplified Arabic" panose="02020603050405020304" pitchFamily="18" charset="-78"/>
              <a:cs typeface="Simplified Arabic" panose="02020603050405020304" pitchFamily="18" charset="-78"/>
            </a:endParaRPr>
          </a:p>
          <a:p>
            <a:pPr marL="0" indent="0" algn="r" rtl="1">
              <a:lnSpc>
                <a:spcPct val="120000"/>
              </a:lnSpc>
              <a:buNone/>
            </a:pPr>
            <a:endParaRPr lang="ar-SA" sz="3300" b="1" dirty="0">
              <a:latin typeface="Simplified Arabic" panose="02020603050405020304" pitchFamily="18" charset="-78"/>
              <a:cs typeface="Simplified Arabic" panose="02020603050405020304" pitchFamily="18" charset="-78"/>
            </a:endParaRPr>
          </a:p>
        </p:txBody>
      </p:sp>
      <p:sp>
        <p:nvSpPr>
          <p:cNvPr id="6" name="Title 1">
            <a:extLst>
              <a:ext uri="{FF2B5EF4-FFF2-40B4-BE49-F238E27FC236}">
                <a16:creationId xmlns:a16="http://schemas.microsoft.com/office/drawing/2014/main" id="{E3895E3F-C0CC-42A9-B1F0-60B9C8EF3E29}"/>
              </a:ext>
            </a:extLst>
          </p:cNvPr>
          <p:cNvSpPr>
            <a:spLocks noGrp="1"/>
          </p:cNvSpPr>
          <p:nvPr>
            <p:ph type="title"/>
          </p:nvPr>
        </p:nvSpPr>
        <p:spPr>
          <a:xfrm>
            <a:off x="0" y="318052"/>
            <a:ext cx="7673009" cy="1815548"/>
          </a:xfrm>
        </p:spPr>
        <p:txBody>
          <a:bodyPr>
            <a:normAutofit/>
          </a:bodyPr>
          <a:lstStyle/>
          <a:p>
            <a:pPr algn="ctr" rtl="1"/>
            <a:r>
              <a:rPr lang="ar-SA" sz="4400" b="1" dirty="0">
                <a:solidFill>
                  <a:srgbClr val="FFFF00"/>
                </a:solidFill>
                <a:latin typeface="Simplified Arabic" panose="02020603050405020304" pitchFamily="18" charset="-78"/>
                <a:cs typeface="Simplified Arabic" panose="02020603050405020304" pitchFamily="18" charset="-78"/>
              </a:rPr>
              <a:t>القراءة الجهرية المتكررة</a:t>
            </a:r>
            <a:endParaRPr lang="en-US" sz="4400" b="1" dirty="0">
              <a:solidFill>
                <a:srgbClr val="FFFF00"/>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33360518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998627-0E67-4704-A8A0-5657138A02F5}"/>
              </a:ext>
            </a:extLst>
          </p:cNvPr>
          <p:cNvSpPr>
            <a:spLocks noGrp="1"/>
          </p:cNvSpPr>
          <p:nvPr>
            <p:ph idx="1"/>
          </p:nvPr>
        </p:nvSpPr>
        <p:spPr>
          <a:xfrm>
            <a:off x="92766" y="2199860"/>
            <a:ext cx="8865704" cy="4340087"/>
          </a:xfrm>
        </p:spPr>
        <p:txBody>
          <a:bodyPr>
            <a:normAutofit fontScale="85000" lnSpcReduction="20000"/>
          </a:bodyPr>
          <a:lstStyle/>
          <a:p>
            <a:pPr algn="r" rtl="1">
              <a:lnSpc>
                <a:spcPct val="120000"/>
              </a:lnSpc>
            </a:pPr>
            <a:r>
              <a:rPr lang="ar-SA" sz="3300" b="1" dirty="0">
                <a:latin typeface="Simplified Arabic" panose="02020603050405020304" pitchFamily="18" charset="-78"/>
                <a:cs typeface="Simplified Arabic" panose="02020603050405020304" pitchFamily="18" charset="-78"/>
              </a:rPr>
              <a:t>قد تتقارب المهارات القرائية أو تتباعد، وفي كل عندما يقرأ الطالب مع زميله في الصف، أو يستمع فيعيد خلفه، فهذا يساعده على تعزيز مهارة القراءة بالإضافة إلى اكتساب مهارة الاستماع الناقدة التي تحسن من أدائه الشخصي، فأحيانًا ينتقد الطالب نفسه أو يتلقى النصح من زميله.</a:t>
            </a:r>
          </a:p>
          <a:p>
            <a:pPr algn="r" rtl="1">
              <a:lnSpc>
                <a:spcPct val="120000"/>
              </a:lnSpc>
            </a:pPr>
            <a:r>
              <a:rPr lang="ar-SA" sz="3300" b="1" dirty="0">
                <a:latin typeface="Simplified Arabic" panose="02020603050405020304" pitchFamily="18" charset="-78"/>
                <a:cs typeface="Simplified Arabic" panose="02020603050405020304" pitchFamily="18" charset="-78"/>
              </a:rPr>
              <a:t>فالمحيط الذي يمارس فيه الطالب القراءة يشعره بالأمان مما يشجعه على المخاطرة والقراءة حتى ولو كان هناك أخطاء، بالإضافة لتوفير الدعم المطلوب لتنمية المهارة وتحسينها.</a:t>
            </a:r>
          </a:p>
          <a:p>
            <a:pPr algn="r" rtl="1">
              <a:lnSpc>
                <a:spcPct val="120000"/>
              </a:lnSpc>
            </a:pPr>
            <a:r>
              <a:rPr lang="ar-SA" sz="3300" b="1" dirty="0">
                <a:latin typeface="Simplified Arabic" panose="02020603050405020304" pitchFamily="18" charset="-78"/>
                <a:cs typeface="Simplified Arabic" panose="02020603050405020304" pitchFamily="18" charset="-78"/>
              </a:rPr>
              <a:t>تقييم الطالب لنفسه أو لزميله يحفزه على تحسين الأداء مرة بعد مرة، وهذا يشعره بالفخر والاعتزاز بقدراته التي تتحسن شيئا فشيئا.</a:t>
            </a:r>
          </a:p>
          <a:p>
            <a:pPr marL="0" indent="0" algn="r" rtl="1">
              <a:lnSpc>
                <a:spcPct val="120000"/>
              </a:lnSpc>
              <a:buNone/>
            </a:pPr>
            <a:endParaRPr lang="ar-SA" sz="3300" b="1" dirty="0">
              <a:latin typeface="Simplified Arabic" panose="02020603050405020304" pitchFamily="18" charset="-78"/>
              <a:cs typeface="Simplified Arabic" panose="02020603050405020304" pitchFamily="18" charset="-78"/>
            </a:endParaRPr>
          </a:p>
        </p:txBody>
      </p:sp>
      <p:sp>
        <p:nvSpPr>
          <p:cNvPr id="6" name="Title 1">
            <a:extLst>
              <a:ext uri="{FF2B5EF4-FFF2-40B4-BE49-F238E27FC236}">
                <a16:creationId xmlns:a16="http://schemas.microsoft.com/office/drawing/2014/main" id="{E3895E3F-C0CC-42A9-B1F0-60B9C8EF3E29}"/>
              </a:ext>
            </a:extLst>
          </p:cNvPr>
          <p:cNvSpPr>
            <a:spLocks noGrp="1"/>
          </p:cNvSpPr>
          <p:nvPr>
            <p:ph type="title"/>
          </p:nvPr>
        </p:nvSpPr>
        <p:spPr>
          <a:xfrm>
            <a:off x="0" y="318052"/>
            <a:ext cx="7673009" cy="1815548"/>
          </a:xfrm>
        </p:spPr>
        <p:txBody>
          <a:bodyPr>
            <a:normAutofit/>
          </a:bodyPr>
          <a:lstStyle/>
          <a:p>
            <a:pPr algn="ctr" rtl="1"/>
            <a:r>
              <a:rPr lang="ar-SA" sz="4400" b="1" dirty="0">
                <a:solidFill>
                  <a:srgbClr val="FFFF00"/>
                </a:solidFill>
                <a:latin typeface="Simplified Arabic" panose="02020603050405020304" pitchFamily="18" charset="-78"/>
                <a:cs typeface="Simplified Arabic" panose="02020603050405020304" pitchFamily="18" charset="-78"/>
              </a:rPr>
              <a:t>اقرأ مع/ لزميل أو للغير</a:t>
            </a:r>
            <a:endParaRPr lang="en-US" sz="4400" b="1" dirty="0">
              <a:solidFill>
                <a:srgbClr val="FFFF00"/>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4961821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998627-0E67-4704-A8A0-5657138A02F5}"/>
              </a:ext>
            </a:extLst>
          </p:cNvPr>
          <p:cNvSpPr>
            <a:spLocks noGrp="1"/>
          </p:cNvSpPr>
          <p:nvPr>
            <p:ph idx="1"/>
          </p:nvPr>
        </p:nvSpPr>
        <p:spPr>
          <a:xfrm>
            <a:off x="92766" y="2199861"/>
            <a:ext cx="8865704" cy="3537502"/>
          </a:xfrm>
        </p:spPr>
        <p:txBody>
          <a:bodyPr>
            <a:normAutofit/>
          </a:bodyPr>
          <a:lstStyle/>
          <a:p>
            <a:pPr marL="0" indent="0" algn="r" rtl="1">
              <a:lnSpc>
                <a:spcPct val="120000"/>
              </a:lnSpc>
              <a:buNone/>
            </a:pPr>
            <a:r>
              <a:rPr lang="ar-SA" sz="3300" b="1" dirty="0">
                <a:latin typeface="Simplified Arabic" panose="02020603050405020304" pitchFamily="18" charset="-78"/>
                <a:cs typeface="Simplified Arabic" panose="02020603050405020304" pitchFamily="18" charset="-78"/>
              </a:rPr>
              <a:t>إعادة قراءة القصص المحببة مرات ومرات يساعد على الطلاقة القرائية لدى الطلاب، فهذا يشعرهم بالراحة والثقة والدقة والسرعة والمهارة في التعبير أثناء القراءة المتكررة مما ينعكس بالإيجاب  على قراءة النصوص الجديدة دون أن يدركوا ذلك.</a:t>
            </a:r>
          </a:p>
          <a:p>
            <a:pPr marL="0" indent="0" algn="r" rtl="1">
              <a:lnSpc>
                <a:spcPct val="120000"/>
              </a:lnSpc>
              <a:buNone/>
            </a:pPr>
            <a:endParaRPr lang="ar-SA" sz="3300" b="1" dirty="0">
              <a:latin typeface="Simplified Arabic" panose="02020603050405020304" pitchFamily="18" charset="-78"/>
              <a:cs typeface="Simplified Arabic" panose="02020603050405020304" pitchFamily="18" charset="-78"/>
            </a:endParaRPr>
          </a:p>
          <a:p>
            <a:pPr marL="0" indent="0" algn="r" rtl="1">
              <a:lnSpc>
                <a:spcPct val="120000"/>
              </a:lnSpc>
              <a:buNone/>
            </a:pPr>
            <a:endParaRPr lang="ar-SA" sz="3300" b="1" dirty="0">
              <a:latin typeface="Simplified Arabic" panose="02020603050405020304" pitchFamily="18" charset="-78"/>
              <a:cs typeface="Simplified Arabic" panose="02020603050405020304" pitchFamily="18" charset="-78"/>
            </a:endParaRPr>
          </a:p>
          <a:p>
            <a:pPr marL="0" indent="0" algn="r" rtl="1">
              <a:lnSpc>
                <a:spcPct val="120000"/>
              </a:lnSpc>
              <a:buNone/>
            </a:pPr>
            <a:endParaRPr lang="ar-SA" sz="3300" b="1" dirty="0">
              <a:latin typeface="Simplified Arabic" panose="02020603050405020304" pitchFamily="18" charset="-78"/>
              <a:cs typeface="Simplified Arabic" panose="02020603050405020304" pitchFamily="18" charset="-78"/>
            </a:endParaRPr>
          </a:p>
        </p:txBody>
      </p:sp>
      <p:sp>
        <p:nvSpPr>
          <p:cNvPr id="6" name="Title 1">
            <a:extLst>
              <a:ext uri="{FF2B5EF4-FFF2-40B4-BE49-F238E27FC236}">
                <a16:creationId xmlns:a16="http://schemas.microsoft.com/office/drawing/2014/main" id="{E3895E3F-C0CC-42A9-B1F0-60B9C8EF3E29}"/>
              </a:ext>
            </a:extLst>
          </p:cNvPr>
          <p:cNvSpPr>
            <a:spLocks noGrp="1"/>
          </p:cNvSpPr>
          <p:nvPr>
            <p:ph type="title"/>
          </p:nvPr>
        </p:nvSpPr>
        <p:spPr>
          <a:xfrm>
            <a:off x="0" y="318052"/>
            <a:ext cx="7673009" cy="1815548"/>
          </a:xfrm>
        </p:spPr>
        <p:txBody>
          <a:bodyPr>
            <a:normAutofit/>
          </a:bodyPr>
          <a:lstStyle/>
          <a:p>
            <a:pPr algn="ctr" rtl="1"/>
            <a:r>
              <a:rPr lang="ar-SA" sz="4400" b="1" dirty="0">
                <a:solidFill>
                  <a:srgbClr val="FFFF00"/>
                </a:solidFill>
                <a:latin typeface="Simplified Arabic" panose="02020603050405020304" pitchFamily="18" charset="-78"/>
                <a:cs typeface="Simplified Arabic" panose="02020603050405020304" pitchFamily="18" charset="-78"/>
              </a:rPr>
              <a:t>إعادة قراءة القصص المحببة</a:t>
            </a:r>
            <a:endParaRPr lang="en-US" sz="4400" b="1" dirty="0">
              <a:solidFill>
                <a:srgbClr val="FFFF00"/>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20003987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30" name="Group 18">
            <a:extLst>
              <a:ext uri="{FF2B5EF4-FFF2-40B4-BE49-F238E27FC236}">
                <a16:creationId xmlns:a16="http://schemas.microsoft.com/office/drawing/2014/main" id="{8C72066B-2158-4046-9FB0-6D9A3DA74D87}"/>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82" y="0"/>
            <a:ext cx="9144000" cy="6858001"/>
            <a:chOff x="-3176" y="0"/>
            <a:chExt cx="12192000" cy="6858001"/>
          </a:xfrm>
        </p:grpSpPr>
        <p:sp useBgFill="1">
          <p:nvSpPr>
            <p:cNvPr id="20" name="Rectangle 19">
              <a:extLst>
                <a:ext uri="{FF2B5EF4-FFF2-40B4-BE49-F238E27FC236}">
                  <a16:creationId xmlns:a16="http://schemas.microsoft.com/office/drawing/2014/main" id="{383AB0BE-0167-4472-9008-36851749DDF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7F384F40-4EB7-4475-B379-2C4F8E9B7502}"/>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sp>
        <p:nvSpPr>
          <p:cNvPr id="32" name="Rectangle 22">
            <a:extLst>
              <a:ext uri="{FF2B5EF4-FFF2-40B4-BE49-F238E27FC236}">
                <a16:creationId xmlns:a16="http://schemas.microsoft.com/office/drawing/2014/main" id="{D4CDA136-081E-4A36-A5DF-FF7F0960393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09600"/>
            <a:ext cx="376392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4" name="Picture 24">
            <a:extLst>
              <a:ext uri="{FF2B5EF4-FFF2-40B4-BE49-F238E27FC236}">
                <a16:creationId xmlns:a16="http://schemas.microsoft.com/office/drawing/2014/main" id="{7B379D76-5762-4310-9413-7F2BE11EEA8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3771900" cy="202738"/>
          </a:xfrm>
          <a:prstGeom prst="rect">
            <a:avLst/>
          </a:prstGeom>
        </p:spPr>
      </p:pic>
      <p:sp>
        <p:nvSpPr>
          <p:cNvPr id="35" name="Rectangle 26">
            <a:extLst>
              <a:ext uri="{FF2B5EF4-FFF2-40B4-BE49-F238E27FC236}">
                <a16:creationId xmlns:a16="http://schemas.microsoft.com/office/drawing/2014/main" id="{1A37F6BA-525E-4812-A9FA-90B7DCE6829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86897" y="488844"/>
            <a:ext cx="2533558" cy="3526040"/>
          </a:xfrm>
          <a:prstGeom prst="rect">
            <a:avLst/>
          </a:prstGeom>
          <a:solidFill>
            <a:srgbClr val="FFFFFF"/>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FF4C0F37-86FC-4078-84D9-CD12ED6AFD4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5760" y="3130583"/>
            <a:ext cx="2054767" cy="3248034"/>
          </a:xfrm>
          <a:prstGeom prst="rect">
            <a:avLst/>
          </a:prstGeom>
          <a:solidFill>
            <a:srgbClr val="FFFFFF"/>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0239D02E-08B3-4770-8013-2C828CB8A284}"/>
              </a:ext>
            </a:extLst>
          </p:cNvPr>
          <p:cNvPicPr>
            <a:picLocks noChangeAspect="1"/>
          </p:cNvPicPr>
          <p:nvPr/>
        </p:nvPicPr>
        <p:blipFill>
          <a:blip r:embed="rId4"/>
          <a:stretch>
            <a:fillRect/>
          </a:stretch>
        </p:blipFill>
        <p:spPr>
          <a:xfrm>
            <a:off x="4207455" y="1481306"/>
            <a:ext cx="2292349" cy="1530142"/>
          </a:xfrm>
          <a:prstGeom prst="rect">
            <a:avLst/>
          </a:prstGeom>
        </p:spPr>
      </p:pic>
      <p:pic>
        <p:nvPicPr>
          <p:cNvPr id="11" name="Picture 10" descr="A picture containing text, person, newspaper, book&#10;&#10;Description generated with very high confidence">
            <a:extLst>
              <a:ext uri="{FF2B5EF4-FFF2-40B4-BE49-F238E27FC236}">
                <a16:creationId xmlns:a16="http://schemas.microsoft.com/office/drawing/2014/main" id="{6FE14294-5C7B-40B3-9CD2-BF2EBC7FCF23}"/>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836304" y="3517651"/>
            <a:ext cx="1838712" cy="2458351"/>
          </a:xfrm>
          <a:prstGeom prst="rect">
            <a:avLst/>
          </a:prstGeom>
        </p:spPr>
      </p:pic>
      <p:sp>
        <p:nvSpPr>
          <p:cNvPr id="31" name="Rectangle 30">
            <a:extLst>
              <a:ext uri="{FF2B5EF4-FFF2-40B4-BE49-F238E27FC236}">
                <a16:creationId xmlns:a16="http://schemas.microsoft.com/office/drawing/2014/main" id="{5928961D-7794-43EC-911A-B470AA9613C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5760" y="488844"/>
            <a:ext cx="2054767" cy="2480872"/>
          </a:xfrm>
          <a:prstGeom prst="rect">
            <a:avLst/>
          </a:prstGeom>
          <a:solidFill>
            <a:srgbClr val="FFFFFF"/>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A60A1FFF-7009-4552-93A4-41485629F5DA}"/>
              </a:ext>
            </a:extLst>
          </p:cNvPr>
          <p:cNvPicPr>
            <a:picLocks noChangeAspect="1"/>
          </p:cNvPicPr>
          <p:nvPr/>
        </p:nvPicPr>
        <p:blipFill rotWithShape="1">
          <a:blip r:embed="rId7"/>
          <a:srcRect l="14637" t="17316" r="14058" b="5099"/>
          <a:stretch/>
        </p:blipFill>
        <p:spPr>
          <a:xfrm>
            <a:off x="6833922" y="1161618"/>
            <a:ext cx="1841094" cy="1126824"/>
          </a:xfrm>
          <a:prstGeom prst="rect">
            <a:avLst/>
          </a:prstGeom>
        </p:spPr>
      </p:pic>
      <p:sp>
        <p:nvSpPr>
          <p:cNvPr id="33" name="Rectangle 32">
            <a:extLst>
              <a:ext uri="{FF2B5EF4-FFF2-40B4-BE49-F238E27FC236}">
                <a16:creationId xmlns:a16="http://schemas.microsoft.com/office/drawing/2014/main" id="{41F7FC63-EBA1-49EA-9DBC-B0794C671BD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86897" y="4169237"/>
            <a:ext cx="2533558" cy="2217438"/>
          </a:xfrm>
          <a:prstGeom prst="rect">
            <a:avLst/>
          </a:prstGeom>
          <a:solidFill>
            <a:srgbClr val="FFFFFF"/>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47445D8-01F4-436A-A61F-6DA2373A0FC4}"/>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4208822" y="4674203"/>
            <a:ext cx="2290983" cy="1197038"/>
          </a:xfrm>
          <a:prstGeom prst="rect">
            <a:avLst/>
          </a:prstGeom>
        </p:spPr>
      </p:pic>
      <p:sp>
        <p:nvSpPr>
          <p:cNvPr id="6" name="Title 1">
            <a:extLst>
              <a:ext uri="{FF2B5EF4-FFF2-40B4-BE49-F238E27FC236}">
                <a16:creationId xmlns:a16="http://schemas.microsoft.com/office/drawing/2014/main" id="{E3895E3F-C0CC-42A9-B1F0-60B9C8EF3E29}"/>
              </a:ext>
            </a:extLst>
          </p:cNvPr>
          <p:cNvSpPr>
            <a:spLocks noGrp="1"/>
          </p:cNvSpPr>
          <p:nvPr>
            <p:ph type="title"/>
          </p:nvPr>
        </p:nvSpPr>
        <p:spPr>
          <a:xfrm>
            <a:off x="510241" y="753228"/>
            <a:ext cx="3147359" cy="1080938"/>
          </a:xfrm>
        </p:spPr>
        <p:txBody>
          <a:bodyPr>
            <a:normAutofit/>
          </a:bodyPr>
          <a:lstStyle/>
          <a:p>
            <a:pPr algn="ctr" rtl="1"/>
            <a:r>
              <a:rPr lang="ar-SA" sz="6000" b="1" dirty="0">
                <a:latin typeface="Simplified Arabic" panose="02020603050405020304" pitchFamily="18" charset="-78"/>
                <a:cs typeface="Simplified Arabic" panose="02020603050405020304" pitchFamily="18" charset="-78"/>
              </a:rPr>
              <a:t>القراءة الحرة</a:t>
            </a:r>
            <a:endParaRPr lang="en-US" sz="6000" b="1" dirty="0">
              <a:latin typeface="Simplified Arabic" panose="02020603050405020304" pitchFamily="18" charset="-78"/>
              <a:cs typeface="Simplified Arabic" panose="02020603050405020304" pitchFamily="18" charset="-78"/>
            </a:endParaRPr>
          </a:p>
        </p:txBody>
      </p:sp>
      <p:pic>
        <p:nvPicPr>
          <p:cNvPr id="15" name="Picture 14">
            <a:extLst>
              <a:ext uri="{FF2B5EF4-FFF2-40B4-BE49-F238E27FC236}">
                <a16:creationId xmlns:a16="http://schemas.microsoft.com/office/drawing/2014/main" id="{F94CDB79-EAB8-4E35-AD56-D3B04680C8EB}"/>
              </a:ext>
            </a:extLst>
          </p:cNvPr>
          <p:cNvPicPr>
            <a:picLocks noChangeAspect="1"/>
          </p:cNvPicPr>
          <p:nvPr/>
        </p:nvPicPr>
        <p:blipFill>
          <a:blip r:embed="rId10"/>
          <a:stretch>
            <a:fillRect/>
          </a:stretch>
        </p:blipFill>
        <p:spPr>
          <a:xfrm>
            <a:off x="229440" y="2071609"/>
            <a:ext cx="3240835" cy="1922529"/>
          </a:xfrm>
          <a:prstGeom prst="rect">
            <a:avLst/>
          </a:prstGeom>
        </p:spPr>
      </p:pic>
      <p:pic>
        <p:nvPicPr>
          <p:cNvPr id="16" name="Picture 15">
            <a:extLst>
              <a:ext uri="{FF2B5EF4-FFF2-40B4-BE49-F238E27FC236}">
                <a16:creationId xmlns:a16="http://schemas.microsoft.com/office/drawing/2014/main" id="{32428F31-2343-429C-9C74-8732F1890418}"/>
              </a:ext>
            </a:extLst>
          </p:cNvPr>
          <p:cNvPicPr>
            <a:picLocks noChangeAspect="1"/>
          </p:cNvPicPr>
          <p:nvPr/>
        </p:nvPicPr>
        <p:blipFill>
          <a:blip r:embed="rId11"/>
          <a:stretch>
            <a:fillRect/>
          </a:stretch>
        </p:blipFill>
        <p:spPr>
          <a:xfrm>
            <a:off x="980010" y="4135834"/>
            <a:ext cx="1914109" cy="2679753"/>
          </a:xfrm>
          <a:prstGeom prst="rect">
            <a:avLst/>
          </a:prstGeom>
        </p:spPr>
      </p:pic>
    </p:spTree>
    <p:extLst>
      <p:ext uri="{BB962C8B-B14F-4D97-AF65-F5344CB8AC3E}">
        <p14:creationId xmlns:p14="http://schemas.microsoft.com/office/powerpoint/2010/main" val="42501960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60A1FFF-7009-4552-93A4-41485629F5DA}"/>
              </a:ext>
            </a:extLst>
          </p:cNvPr>
          <p:cNvPicPr>
            <a:picLocks noChangeAspect="1"/>
          </p:cNvPicPr>
          <p:nvPr/>
        </p:nvPicPr>
        <p:blipFill rotWithShape="1">
          <a:blip r:embed="rId2"/>
          <a:srcRect l="14637" t="17316" r="14058" b="5099"/>
          <a:stretch/>
        </p:blipFill>
        <p:spPr>
          <a:xfrm>
            <a:off x="4114800" y="125607"/>
            <a:ext cx="4948054" cy="3028410"/>
          </a:xfrm>
          <a:prstGeom prst="rect">
            <a:avLst/>
          </a:prstGeom>
        </p:spPr>
      </p:pic>
      <p:sp>
        <p:nvSpPr>
          <p:cNvPr id="3" name="Content Placeholder 2">
            <a:extLst>
              <a:ext uri="{FF2B5EF4-FFF2-40B4-BE49-F238E27FC236}">
                <a16:creationId xmlns:a16="http://schemas.microsoft.com/office/drawing/2014/main" id="{C3998627-0E67-4704-A8A0-5657138A02F5}"/>
              </a:ext>
            </a:extLst>
          </p:cNvPr>
          <p:cNvSpPr>
            <a:spLocks noGrp="1"/>
          </p:cNvSpPr>
          <p:nvPr>
            <p:ph idx="1"/>
          </p:nvPr>
        </p:nvSpPr>
        <p:spPr>
          <a:xfrm>
            <a:off x="19880" y="3127515"/>
            <a:ext cx="8872331" cy="3313044"/>
          </a:xfrm>
        </p:spPr>
        <p:txBody>
          <a:bodyPr>
            <a:noAutofit/>
          </a:bodyPr>
          <a:lstStyle/>
          <a:p>
            <a:pPr marL="0" indent="0" algn="r" rtl="1">
              <a:lnSpc>
                <a:spcPct val="120000"/>
              </a:lnSpc>
              <a:buNone/>
            </a:pPr>
            <a:r>
              <a:rPr lang="ar-SA" sz="2800" b="1" dirty="0">
                <a:latin typeface="Simplified Arabic" panose="02020603050405020304" pitchFamily="18" charset="-78"/>
                <a:cs typeface="Simplified Arabic" panose="02020603050405020304" pitchFamily="18" charset="-78"/>
              </a:rPr>
              <a:t>تعتبر القراءة الحرة من أهم الطرق التي لا يمكن الاستغناء عنها لتعزيز الطلاقة القرائية</a:t>
            </a:r>
          </a:p>
          <a:p>
            <a:pPr marL="0" indent="0" algn="r" rtl="1">
              <a:lnSpc>
                <a:spcPct val="120000"/>
              </a:lnSpc>
              <a:buNone/>
            </a:pPr>
            <a:r>
              <a:rPr lang="ar-SA" sz="2800" b="1" dirty="0">
                <a:latin typeface="Simplified Arabic" panose="02020603050405020304" pitchFamily="18" charset="-78"/>
                <a:cs typeface="Simplified Arabic" panose="02020603050405020304" pitchFamily="18" charset="-78"/>
              </a:rPr>
              <a:t>فلحسن الحظ تمكنت مؤسسة الدين في ولاية كاليفورنيا من تطوير برنامج ممتاز لتشجيع القراءة الحرة والمطالعة، فالطلاب - على مختلف المستويات والأعمار- يستطيعون أن يختاروا من القصص المتاحة لقراءتها ولاجتياز اختبارات ليتأكدوا من قدرتهم على القراءة والفهم، وهكذا لينتقلوا من مستوى إلى آخر.</a:t>
            </a:r>
          </a:p>
          <a:p>
            <a:pPr marL="0" indent="0" algn="r" rtl="1">
              <a:lnSpc>
                <a:spcPct val="120000"/>
              </a:lnSpc>
              <a:buNone/>
            </a:pPr>
            <a:endParaRPr lang="ar-SA" sz="2800" b="1" dirty="0">
              <a:latin typeface="Simplified Arabic" panose="02020603050405020304" pitchFamily="18" charset="-78"/>
              <a:cs typeface="Simplified Arabic" panose="02020603050405020304" pitchFamily="18" charset="-78"/>
            </a:endParaRPr>
          </a:p>
        </p:txBody>
      </p:sp>
      <p:sp>
        <p:nvSpPr>
          <p:cNvPr id="22" name="Title 1">
            <a:extLst>
              <a:ext uri="{FF2B5EF4-FFF2-40B4-BE49-F238E27FC236}">
                <a16:creationId xmlns:a16="http://schemas.microsoft.com/office/drawing/2014/main" id="{825ABFA3-5211-495F-ACE5-9279D579DA36}"/>
              </a:ext>
            </a:extLst>
          </p:cNvPr>
          <p:cNvSpPr>
            <a:spLocks noGrp="1"/>
          </p:cNvSpPr>
          <p:nvPr>
            <p:ph type="title"/>
          </p:nvPr>
        </p:nvSpPr>
        <p:spPr>
          <a:xfrm>
            <a:off x="125896" y="753228"/>
            <a:ext cx="3889513" cy="1080938"/>
          </a:xfrm>
        </p:spPr>
        <p:txBody>
          <a:bodyPr>
            <a:normAutofit/>
          </a:bodyPr>
          <a:lstStyle/>
          <a:p>
            <a:pPr algn="ctr" rtl="1"/>
            <a:r>
              <a:rPr lang="ar-SA" sz="6000" b="1" dirty="0">
                <a:latin typeface="Simplified Arabic" panose="02020603050405020304" pitchFamily="18" charset="-78"/>
                <a:cs typeface="Simplified Arabic" panose="02020603050405020304" pitchFamily="18" charset="-78"/>
              </a:rPr>
              <a:t>القراءة الحرة</a:t>
            </a:r>
            <a:endParaRPr lang="en-US" sz="6000" b="1"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4553511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998627-0E67-4704-A8A0-5657138A02F5}"/>
              </a:ext>
            </a:extLst>
          </p:cNvPr>
          <p:cNvSpPr>
            <a:spLocks noGrp="1"/>
          </p:cNvSpPr>
          <p:nvPr>
            <p:ph idx="1"/>
          </p:nvPr>
        </p:nvSpPr>
        <p:spPr>
          <a:xfrm>
            <a:off x="92766" y="2199860"/>
            <a:ext cx="8865704" cy="4479235"/>
          </a:xfrm>
        </p:spPr>
        <p:txBody>
          <a:bodyPr>
            <a:normAutofit fontScale="77500" lnSpcReduction="20000"/>
          </a:bodyPr>
          <a:lstStyle/>
          <a:p>
            <a:pPr algn="r" rtl="1">
              <a:lnSpc>
                <a:spcPct val="120000"/>
              </a:lnSpc>
            </a:pPr>
            <a:r>
              <a:rPr lang="ar-SA" sz="3300" b="1" dirty="0">
                <a:latin typeface="Simplified Arabic" panose="02020603050405020304" pitchFamily="18" charset="-78"/>
                <a:cs typeface="Simplified Arabic" panose="02020603050405020304" pitchFamily="18" charset="-78"/>
              </a:rPr>
              <a:t> القراءة السريعة لها معادلة خاصة:</a:t>
            </a:r>
          </a:p>
          <a:p>
            <a:pPr marL="0" indent="0" algn="r" rtl="1">
              <a:lnSpc>
                <a:spcPct val="120000"/>
              </a:lnSpc>
              <a:buNone/>
            </a:pPr>
            <a:r>
              <a:rPr lang="ar-SA" sz="3300" b="1" dirty="0">
                <a:latin typeface="Simplified Arabic" panose="02020603050405020304" pitchFamily="18" charset="-78"/>
                <a:cs typeface="Simplified Arabic" panose="02020603050405020304" pitchFamily="18" charset="-78"/>
              </a:rPr>
              <a:t>. عدد الكلمات في الدقيقة = عدد الكلمات في السطر الواحد</a:t>
            </a:r>
          </a:p>
          <a:p>
            <a:pPr marL="0" indent="0" algn="r" rtl="1">
              <a:lnSpc>
                <a:spcPct val="120000"/>
              </a:lnSpc>
              <a:buNone/>
            </a:pPr>
            <a:r>
              <a:rPr lang="ar-SA" sz="3300" b="1" dirty="0">
                <a:latin typeface="Simplified Arabic" panose="02020603050405020304" pitchFamily="18" charset="-78"/>
                <a:cs typeface="Simplified Arabic" panose="02020603050405020304" pitchFamily="18" charset="-78"/>
              </a:rPr>
              <a:t>				 </a:t>
            </a:r>
            <a:r>
              <a:rPr lang="en-US" sz="3300" b="1" dirty="0">
                <a:latin typeface="Simplified Arabic" panose="02020603050405020304" pitchFamily="18" charset="-78"/>
                <a:cs typeface="Simplified Arabic" panose="02020603050405020304" pitchFamily="18" charset="-78"/>
              </a:rPr>
              <a:t>X</a:t>
            </a:r>
            <a:r>
              <a:rPr lang="ar-SA" sz="3300" b="1" dirty="0">
                <a:latin typeface="Simplified Arabic" panose="02020603050405020304" pitchFamily="18" charset="-78"/>
                <a:cs typeface="Simplified Arabic" panose="02020603050405020304" pitchFamily="18" charset="-78"/>
              </a:rPr>
              <a:t> عدد الأسطر في الصحفة</a:t>
            </a:r>
          </a:p>
          <a:p>
            <a:pPr marL="0" indent="0" algn="r" rtl="1">
              <a:lnSpc>
                <a:spcPct val="120000"/>
              </a:lnSpc>
              <a:buNone/>
            </a:pPr>
            <a:r>
              <a:rPr lang="ar-SA" sz="3300" b="1" dirty="0">
                <a:latin typeface="Simplified Arabic" panose="02020603050405020304" pitchFamily="18" charset="-78"/>
                <a:cs typeface="Simplified Arabic" panose="02020603050405020304" pitchFamily="18" charset="-78"/>
              </a:rPr>
              <a:t>				 </a:t>
            </a:r>
            <a:r>
              <a:rPr lang="en-US" sz="3300" b="1" dirty="0">
                <a:latin typeface="Simplified Arabic" panose="02020603050405020304" pitchFamily="18" charset="-78"/>
                <a:cs typeface="Simplified Arabic" panose="02020603050405020304" pitchFamily="18" charset="-78"/>
              </a:rPr>
              <a:t>X</a:t>
            </a:r>
            <a:r>
              <a:rPr lang="ar-SA" sz="3300" b="1" dirty="0">
                <a:latin typeface="Simplified Arabic" panose="02020603050405020304" pitchFamily="18" charset="-78"/>
                <a:cs typeface="Simplified Arabic" panose="02020603050405020304" pitchFamily="18" charset="-78"/>
              </a:rPr>
              <a:t> عدد الصفحات التي تم قراءتها</a:t>
            </a:r>
          </a:p>
          <a:p>
            <a:pPr marL="0" indent="0" algn="r" rtl="1">
              <a:lnSpc>
                <a:spcPct val="120000"/>
              </a:lnSpc>
              <a:buNone/>
            </a:pPr>
            <a:r>
              <a:rPr lang="ar-SA" sz="3300" b="1" dirty="0">
                <a:latin typeface="Simplified Arabic" panose="02020603050405020304" pitchFamily="18" charset="-78"/>
                <a:cs typeface="Simplified Arabic" panose="02020603050405020304" pitchFamily="18" charset="-78"/>
              </a:rPr>
              <a:t>				 + الوقت الذي تم استغراقه في القراءة</a:t>
            </a:r>
          </a:p>
          <a:p>
            <a:pPr marL="0" indent="0" algn="r" rtl="1">
              <a:lnSpc>
                <a:spcPct val="120000"/>
              </a:lnSpc>
              <a:buNone/>
            </a:pPr>
            <a:r>
              <a:rPr lang="ar-SA" sz="3300" b="1" dirty="0">
                <a:latin typeface="Simplified Arabic" panose="02020603050405020304" pitchFamily="18" charset="-78"/>
                <a:cs typeface="Simplified Arabic" panose="02020603050405020304" pitchFamily="18" charset="-78"/>
              </a:rPr>
              <a:t>متوسط المعدل لسرعة القراءة هو 200-300 كلمة في الدقيقة</a:t>
            </a:r>
          </a:p>
          <a:p>
            <a:pPr marL="0" indent="0" algn="r" rtl="1">
              <a:lnSpc>
                <a:spcPct val="120000"/>
              </a:lnSpc>
              <a:buNone/>
            </a:pPr>
            <a:endParaRPr lang="ar-SA" sz="1100" b="1" dirty="0">
              <a:latin typeface="Simplified Arabic" panose="02020603050405020304" pitchFamily="18" charset="-78"/>
              <a:cs typeface="Simplified Arabic" panose="02020603050405020304" pitchFamily="18" charset="-78"/>
            </a:endParaRPr>
          </a:p>
          <a:p>
            <a:pPr marL="0" indent="0" algn="r" rtl="1">
              <a:lnSpc>
                <a:spcPct val="120000"/>
              </a:lnSpc>
              <a:buNone/>
            </a:pPr>
            <a:r>
              <a:rPr lang="ar-SA" sz="3300" b="1" dirty="0">
                <a:solidFill>
                  <a:srgbClr val="FFFF00"/>
                </a:solidFill>
                <a:latin typeface="Simplified Arabic" panose="02020603050405020304" pitchFamily="18" charset="-78"/>
                <a:cs typeface="Simplified Arabic" panose="02020603050405020304" pitchFamily="18" charset="-78"/>
              </a:rPr>
              <a:t>ومن أهم الطرق التي تساعد الطالب على القراءة السريعة هي التدريب على قراءة الكلمات البصرية.</a:t>
            </a:r>
          </a:p>
          <a:p>
            <a:pPr marL="0" indent="0" algn="r" rtl="1">
              <a:lnSpc>
                <a:spcPct val="120000"/>
              </a:lnSpc>
              <a:buNone/>
            </a:pPr>
            <a:endParaRPr lang="ar-SA" sz="3300" b="1" dirty="0">
              <a:latin typeface="Simplified Arabic" panose="02020603050405020304" pitchFamily="18" charset="-78"/>
              <a:cs typeface="Simplified Arabic" panose="02020603050405020304" pitchFamily="18" charset="-78"/>
            </a:endParaRPr>
          </a:p>
          <a:p>
            <a:pPr marL="0" indent="0" algn="r" rtl="1">
              <a:lnSpc>
                <a:spcPct val="120000"/>
              </a:lnSpc>
              <a:buNone/>
            </a:pPr>
            <a:endParaRPr lang="ar-SA" sz="3300" b="1" dirty="0">
              <a:latin typeface="Simplified Arabic" panose="02020603050405020304" pitchFamily="18" charset="-78"/>
              <a:cs typeface="Simplified Arabic" panose="02020603050405020304" pitchFamily="18" charset="-78"/>
            </a:endParaRPr>
          </a:p>
          <a:p>
            <a:pPr marL="0" indent="0" algn="r" rtl="1">
              <a:lnSpc>
                <a:spcPct val="120000"/>
              </a:lnSpc>
              <a:buNone/>
            </a:pPr>
            <a:endParaRPr lang="ar-SA" sz="3300" b="1" dirty="0">
              <a:latin typeface="Simplified Arabic" panose="02020603050405020304" pitchFamily="18" charset="-78"/>
              <a:cs typeface="Simplified Arabic" panose="02020603050405020304" pitchFamily="18" charset="-78"/>
            </a:endParaRPr>
          </a:p>
          <a:p>
            <a:pPr marL="0" indent="0" algn="r" rtl="1">
              <a:lnSpc>
                <a:spcPct val="120000"/>
              </a:lnSpc>
              <a:buNone/>
            </a:pPr>
            <a:endParaRPr lang="ar-SA" sz="3300" b="1" dirty="0">
              <a:latin typeface="Simplified Arabic" panose="02020603050405020304" pitchFamily="18" charset="-78"/>
              <a:cs typeface="Simplified Arabic" panose="02020603050405020304" pitchFamily="18" charset="-78"/>
            </a:endParaRPr>
          </a:p>
          <a:p>
            <a:pPr marL="0" indent="0" algn="r" rtl="1">
              <a:lnSpc>
                <a:spcPct val="120000"/>
              </a:lnSpc>
              <a:buNone/>
            </a:pPr>
            <a:endParaRPr lang="ar-SA" sz="3300" b="1" dirty="0">
              <a:latin typeface="Simplified Arabic" panose="02020603050405020304" pitchFamily="18" charset="-78"/>
              <a:cs typeface="Simplified Arabic" panose="02020603050405020304" pitchFamily="18" charset="-78"/>
            </a:endParaRPr>
          </a:p>
          <a:p>
            <a:pPr marL="0" indent="0" algn="r" rtl="1">
              <a:lnSpc>
                <a:spcPct val="120000"/>
              </a:lnSpc>
              <a:buNone/>
            </a:pPr>
            <a:endParaRPr lang="ar-SA" sz="3300" b="1" dirty="0">
              <a:latin typeface="Simplified Arabic" panose="02020603050405020304" pitchFamily="18" charset="-78"/>
              <a:cs typeface="Simplified Arabic" panose="02020603050405020304" pitchFamily="18" charset="-78"/>
            </a:endParaRPr>
          </a:p>
          <a:p>
            <a:pPr marL="0" indent="0" algn="r" rtl="1">
              <a:lnSpc>
                <a:spcPct val="120000"/>
              </a:lnSpc>
              <a:buNone/>
            </a:pPr>
            <a:endParaRPr lang="ar-SA" sz="3300" b="1" dirty="0">
              <a:latin typeface="Simplified Arabic" panose="02020603050405020304" pitchFamily="18" charset="-78"/>
              <a:cs typeface="Simplified Arabic" panose="02020603050405020304" pitchFamily="18" charset="-78"/>
            </a:endParaRPr>
          </a:p>
        </p:txBody>
      </p:sp>
      <p:sp>
        <p:nvSpPr>
          <p:cNvPr id="6" name="Title 1">
            <a:extLst>
              <a:ext uri="{FF2B5EF4-FFF2-40B4-BE49-F238E27FC236}">
                <a16:creationId xmlns:a16="http://schemas.microsoft.com/office/drawing/2014/main" id="{E3895E3F-C0CC-42A9-B1F0-60B9C8EF3E29}"/>
              </a:ext>
            </a:extLst>
          </p:cNvPr>
          <p:cNvSpPr>
            <a:spLocks noGrp="1"/>
          </p:cNvSpPr>
          <p:nvPr>
            <p:ph type="title"/>
          </p:nvPr>
        </p:nvSpPr>
        <p:spPr>
          <a:xfrm>
            <a:off x="0" y="318052"/>
            <a:ext cx="7673009" cy="1815548"/>
          </a:xfrm>
        </p:spPr>
        <p:txBody>
          <a:bodyPr>
            <a:normAutofit/>
          </a:bodyPr>
          <a:lstStyle/>
          <a:p>
            <a:pPr algn="ctr" rtl="1"/>
            <a:r>
              <a:rPr lang="ar-SA" sz="4400" b="1" dirty="0">
                <a:solidFill>
                  <a:srgbClr val="FFFF00"/>
                </a:solidFill>
                <a:latin typeface="Simplified Arabic" panose="02020603050405020304" pitchFamily="18" charset="-78"/>
                <a:cs typeface="Simplified Arabic" panose="02020603050405020304" pitchFamily="18" charset="-78"/>
              </a:rPr>
              <a:t>القراءة السريعة</a:t>
            </a:r>
            <a:endParaRPr lang="en-US" sz="4400" b="1" dirty="0">
              <a:solidFill>
                <a:srgbClr val="FFFF00"/>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18417361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998627-0E67-4704-A8A0-5657138A02F5}"/>
              </a:ext>
            </a:extLst>
          </p:cNvPr>
          <p:cNvSpPr>
            <a:spLocks noGrp="1"/>
          </p:cNvSpPr>
          <p:nvPr>
            <p:ph idx="1"/>
          </p:nvPr>
        </p:nvSpPr>
        <p:spPr>
          <a:xfrm>
            <a:off x="92766" y="2054088"/>
            <a:ext cx="9051234" cy="4479235"/>
          </a:xfrm>
        </p:spPr>
        <p:txBody>
          <a:bodyPr>
            <a:noAutofit/>
          </a:bodyPr>
          <a:lstStyle/>
          <a:p>
            <a:pPr algn="r" rtl="1"/>
            <a:r>
              <a:rPr lang="ar-SA" sz="2800" b="1" dirty="0">
                <a:latin typeface="Simplified Arabic" panose="02020603050405020304" pitchFamily="18" charset="-78"/>
                <a:cs typeface="Simplified Arabic" panose="02020603050405020304" pitchFamily="18" charset="-78"/>
              </a:rPr>
              <a:t>وهي الكلمات</a:t>
            </a:r>
            <a:r>
              <a:rPr lang="ar-EG" sz="2800" b="1" dirty="0">
                <a:latin typeface="Simplified Arabic" panose="02020603050405020304" pitchFamily="18" charset="-78"/>
                <a:cs typeface="Simplified Arabic" panose="02020603050405020304" pitchFamily="18" charset="-78"/>
              </a:rPr>
              <a:t> الأكثر شيوعًا</a:t>
            </a:r>
            <a:r>
              <a:rPr lang="ar-SA" sz="2800" b="1" dirty="0">
                <a:latin typeface="Simplified Arabic" panose="02020603050405020304" pitchFamily="18" charset="-78"/>
                <a:cs typeface="Simplified Arabic" panose="02020603050405020304" pitchFamily="18" charset="-78"/>
              </a:rPr>
              <a:t> و</a:t>
            </a:r>
            <a:r>
              <a:rPr lang="ar-EG" sz="2800" b="1" dirty="0">
                <a:latin typeface="Simplified Arabic" panose="02020603050405020304" pitchFamily="18" charset="-78"/>
                <a:cs typeface="Simplified Arabic" panose="02020603050405020304" pitchFamily="18" charset="-78"/>
              </a:rPr>
              <a:t>تكرر</a:t>
            </a:r>
            <a:r>
              <a:rPr lang="ar-SA" sz="2800" b="1" dirty="0">
                <a:latin typeface="Simplified Arabic" panose="02020603050405020304" pitchFamily="18" charset="-78"/>
                <a:cs typeface="Simplified Arabic" panose="02020603050405020304" pitchFamily="18" charset="-78"/>
              </a:rPr>
              <a:t>ًا</a:t>
            </a:r>
            <a:r>
              <a:rPr lang="ar-EG" sz="2800" b="1" dirty="0">
                <a:latin typeface="Simplified Arabic" panose="02020603050405020304" pitchFamily="18" charset="-78"/>
                <a:cs typeface="Simplified Arabic" panose="02020603050405020304" pitchFamily="18" charset="-78"/>
              </a:rPr>
              <a:t> في النصوص. فإذا تم تدريب الطالب على التعرف عل</a:t>
            </a:r>
            <a:r>
              <a:rPr lang="ar-SA" sz="2800" b="1" dirty="0">
                <a:latin typeface="Simplified Arabic" panose="02020603050405020304" pitchFamily="18" charset="-78"/>
                <a:cs typeface="Simplified Arabic" panose="02020603050405020304" pitchFamily="18" charset="-78"/>
              </a:rPr>
              <a:t>يها</a:t>
            </a:r>
            <a:r>
              <a:rPr lang="ar-EG" sz="2800" b="1" dirty="0">
                <a:latin typeface="Simplified Arabic" panose="02020603050405020304" pitchFamily="18" charset="-78"/>
                <a:cs typeface="Simplified Arabic" panose="02020603050405020304" pitchFamily="18" charset="-78"/>
              </a:rPr>
              <a:t>، ولفظها بسرعة أثنا</a:t>
            </a:r>
            <a:r>
              <a:rPr lang="ar-SA" sz="2800" b="1" dirty="0">
                <a:latin typeface="Simplified Arabic" panose="02020603050405020304" pitchFamily="18" charset="-78"/>
                <a:cs typeface="Simplified Arabic" panose="02020603050405020304" pitchFamily="18" charset="-78"/>
              </a:rPr>
              <a:t>ء</a:t>
            </a:r>
            <a:r>
              <a:rPr lang="ar-EG" sz="2800" b="1" dirty="0">
                <a:latin typeface="Simplified Arabic" panose="02020603050405020304" pitchFamily="18" charset="-78"/>
                <a:cs typeface="Simplified Arabic" panose="02020603050405020304" pitchFamily="18" charset="-78"/>
              </a:rPr>
              <a:t> القراءة الجهرية</a:t>
            </a:r>
            <a:r>
              <a:rPr lang="ar-SA" sz="2800" b="1" dirty="0">
                <a:latin typeface="Simplified Arabic" panose="02020603050405020304" pitchFamily="18" charset="-78"/>
                <a:cs typeface="Simplified Arabic" panose="02020603050405020304" pitchFamily="18" charset="-78"/>
              </a:rPr>
              <a:t> -</a:t>
            </a:r>
            <a:r>
              <a:rPr lang="ar-EG" sz="2800" b="1" dirty="0">
                <a:latin typeface="Simplified Arabic" panose="02020603050405020304" pitchFamily="18" charset="-78"/>
                <a:cs typeface="Simplified Arabic" panose="02020603050405020304" pitchFamily="18" charset="-78"/>
              </a:rPr>
              <a:t> دون أن يُعمِل عقله</a:t>
            </a:r>
            <a:r>
              <a:rPr lang="ar-SA" sz="2800" b="1" dirty="0">
                <a:latin typeface="Simplified Arabic" panose="02020603050405020304" pitchFamily="18" charset="-78"/>
                <a:cs typeface="Simplified Arabic" panose="02020603050405020304" pitchFamily="18" charset="-78"/>
              </a:rPr>
              <a:t> ويستغرق وقتًا</a:t>
            </a:r>
            <a:r>
              <a:rPr lang="ar-EG" sz="2800" b="1" dirty="0">
                <a:latin typeface="Simplified Arabic" panose="02020603050405020304" pitchFamily="18" charset="-78"/>
                <a:cs typeface="Simplified Arabic" panose="02020603050405020304" pitchFamily="18" charset="-78"/>
              </a:rPr>
              <a:t> لتهج</a:t>
            </a:r>
            <a:r>
              <a:rPr lang="ar-SA" sz="2800" b="1" dirty="0">
                <a:latin typeface="Simplified Arabic" panose="02020603050405020304" pitchFamily="18" charset="-78"/>
                <a:cs typeface="Simplified Arabic" panose="02020603050405020304" pitchFamily="18" charset="-78"/>
              </a:rPr>
              <a:t>ي</a:t>
            </a:r>
            <a:r>
              <a:rPr lang="ar-EG" sz="2800" b="1" dirty="0">
                <a:latin typeface="Simplified Arabic" panose="02020603050405020304" pitchFamily="18" charset="-78"/>
                <a:cs typeface="Simplified Arabic" panose="02020603050405020304" pitchFamily="18" charset="-78"/>
              </a:rPr>
              <a:t>ها</a:t>
            </a:r>
            <a:r>
              <a:rPr lang="ar-SA" sz="2800" b="1" dirty="0">
                <a:latin typeface="Simplified Arabic" panose="02020603050405020304" pitchFamily="18" charset="-78"/>
                <a:cs typeface="Simplified Arabic" panose="02020603050405020304" pitchFamily="18" charset="-78"/>
              </a:rPr>
              <a:t>-</a:t>
            </a:r>
            <a:r>
              <a:rPr lang="ar-EG" sz="2800" b="1" dirty="0">
                <a:latin typeface="Simplified Arabic" panose="02020603050405020304" pitchFamily="18" charset="-78"/>
                <a:cs typeface="Simplified Arabic" panose="02020603050405020304" pitchFamily="18" charset="-78"/>
              </a:rPr>
              <a:t> فهذا يساعده على السرعة في القراءة، مما يمكنه من فهم المضمون، فتتحقق المتعة أثناء القراءة والرغبة في المزيد منها.</a:t>
            </a:r>
            <a:endParaRPr lang="ar-SA" sz="2800" b="1" dirty="0">
              <a:latin typeface="Simplified Arabic" panose="02020603050405020304" pitchFamily="18" charset="-78"/>
              <a:cs typeface="Simplified Arabic" panose="02020603050405020304" pitchFamily="18" charset="-78"/>
            </a:endParaRPr>
          </a:p>
          <a:p>
            <a:pPr algn="r" rtl="1"/>
            <a:r>
              <a:rPr lang="ar-EG" sz="2800" b="1" dirty="0">
                <a:latin typeface="Simplified Arabic" panose="02020603050405020304" pitchFamily="18" charset="-78"/>
                <a:cs typeface="Simplified Arabic" panose="02020603050405020304" pitchFamily="18" charset="-78"/>
              </a:rPr>
              <a:t>هذه الكلمات</a:t>
            </a:r>
            <a:r>
              <a:rPr lang="ar-SA" sz="2800" b="1" dirty="0">
                <a:latin typeface="Simplified Arabic" panose="02020603050405020304" pitchFamily="18" charset="-78"/>
                <a:cs typeface="Simplified Arabic" panose="02020603050405020304" pitchFamily="18" charset="-78"/>
              </a:rPr>
              <a:t> تتكون من مقطع واحد إلى ثلاثة،</a:t>
            </a:r>
            <a:r>
              <a:rPr lang="ar-EG" sz="2800" b="1" dirty="0">
                <a:latin typeface="Simplified Arabic" panose="02020603050405020304" pitchFamily="18" charset="-78"/>
                <a:cs typeface="Simplified Arabic" panose="02020603050405020304" pitchFamily="18" charset="-78"/>
              </a:rPr>
              <a:t> </a:t>
            </a:r>
            <a:r>
              <a:rPr lang="ar-SA" sz="2800" b="1" dirty="0">
                <a:latin typeface="Simplified Arabic" panose="02020603050405020304" pitchFamily="18" charset="-78"/>
                <a:cs typeface="Simplified Arabic" panose="02020603050405020304" pitchFamily="18" charset="-78"/>
              </a:rPr>
              <a:t>و</a:t>
            </a:r>
            <a:r>
              <a:rPr lang="ar-EG" sz="2800" b="1" dirty="0">
                <a:latin typeface="Simplified Arabic" panose="02020603050405020304" pitchFamily="18" charset="-78"/>
                <a:cs typeface="Simplified Arabic" panose="02020603050405020304" pitchFamily="18" charset="-78"/>
              </a:rPr>
              <a:t>تتمثل في: أسماء الإشارة، والأسماء والحروف الموصولة، والضمائر المنفصلة، وأدوات النفي والتوكيد والاستفهام</a:t>
            </a:r>
            <a:r>
              <a:rPr lang="ar-SA" sz="2800" b="1" dirty="0">
                <a:latin typeface="Simplified Arabic" panose="02020603050405020304" pitchFamily="18" charset="-78"/>
                <a:cs typeface="Simplified Arabic" panose="02020603050405020304" pitchFamily="18" charset="-78"/>
              </a:rPr>
              <a:t> والنداء</a:t>
            </a:r>
            <a:r>
              <a:rPr lang="ar-EG" sz="2800" b="1" dirty="0">
                <a:latin typeface="Simplified Arabic" panose="02020603050405020304" pitchFamily="18" charset="-78"/>
                <a:cs typeface="Simplified Arabic" panose="02020603050405020304" pitchFamily="18" charset="-78"/>
              </a:rPr>
              <a:t>، وحروف الجر، وظروف الزمان والمكان، بالإضافة إلى الألوان والأعداد، والصفات وما إلى ذلك. </a:t>
            </a:r>
            <a:endParaRPr lang="en-US" sz="2800" b="1" dirty="0">
              <a:latin typeface="Simplified Arabic" panose="02020603050405020304" pitchFamily="18" charset="-78"/>
              <a:cs typeface="Simplified Arabic" panose="02020603050405020304" pitchFamily="18" charset="-78"/>
            </a:endParaRPr>
          </a:p>
          <a:p>
            <a:pPr algn="r" rtl="1"/>
            <a:r>
              <a:rPr lang="ar-EG" sz="2800" b="1" dirty="0">
                <a:latin typeface="Simplified Arabic" panose="02020603050405020304" pitchFamily="18" charset="-78"/>
                <a:cs typeface="Simplified Arabic" panose="02020603050405020304" pitchFamily="18" charset="-78"/>
              </a:rPr>
              <a:t> </a:t>
            </a:r>
            <a:r>
              <a:rPr lang="ar-SA" sz="2800" b="1" dirty="0">
                <a:latin typeface="Simplified Arabic" panose="02020603050405020304" pitchFamily="18" charset="-78"/>
                <a:cs typeface="Simplified Arabic" panose="02020603050405020304" pitchFamily="18" charset="-78"/>
              </a:rPr>
              <a:t>ولقد قمت</a:t>
            </a:r>
            <a:r>
              <a:rPr lang="ar-EG" sz="2800" b="1" dirty="0">
                <a:latin typeface="Simplified Arabic" panose="02020603050405020304" pitchFamily="18" charset="-78"/>
                <a:cs typeface="Simplified Arabic" panose="02020603050405020304" pitchFamily="18" charset="-78"/>
              </a:rPr>
              <a:t> ب</a:t>
            </a:r>
            <a:r>
              <a:rPr lang="ar-SA" sz="2800" b="1" dirty="0">
                <a:latin typeface="Simplified Arabic" panose="02020603050405020304" pitchFamily="18" charset="-78"/>
                <a:cs typeface="Simplified Arabic" panose="02020603050405020304" pitchFamily="18" charset="-78"/>
              </a:rPr>
              <a:t>مسح شامل</a:t>
            </a:r>
            <a:r>
              <a:rPr lang="ar-EG" sz="2800" b="1" dirty="0">
                <a:latin typeface="Simplified Arabic" panose="02020603050405020304" pitchFamily="18" charset="-78"/>
                <a:cs typeface="Simplified Arabic" panose="02020603050405020304" pitchFamily="18" charset="-78"/>
              </a:rPr>
              <a:t> </a:t>
            </a:r>
            <a:r>
              <a:rPr lang="ar-SA" sz="2800" b="1" dirty="0">
                <a:latin typeface="Simplified Arabic" panose="02020603050405020304" pitchFamily="18" charset="-78"/>
                <a:cs typeface="Simplified Arabic" panose="02020603050405020304" pitchFamily="18" charset="-78"/>
              </a:rPr>
              <a:t>ل</a:t>
            </a:r>
            <a:r>
              <a:rPr lang="ar-EG" sz="2800" b="1" dirty="0">
                <a:latin typeface="Simplified Arabic" panose="02020603050405020304" pitchFamily="18" charset="-78"/>
                <a:cs typeface="Simplified Arabic" panose="02020603050405020304" pitchFamily="18" charset="-78"/>
              </a:rPr>
              <a:t>كتاب</a:t>
            </a:r>
            <a:r>
              <a:rPr lang="ar-SA" sz="2800" b="1" dirty="0">
                <a:latin typeface="Simplified Arabic" panose="02020603050405020304" pitchFamily="18" charset="-78"/>
                <a:cs typeface="Simplified Arabic" panose="02020603050405020304" pitchFamily="18" charset="-78"/>
              </a:rPr>
              <a:t> "أحب العربية" لتجميع الكلمات البصرية فيه، ونفذت بعض</a:t>
            </a:r>
            <a:r>
              <a:rPr lang="ar-EG" sz="2800" b="1" dirty="0">
                <a:latin typeface="Simplified Arabic" panose="02020603050405020304" pitchFamily="18" charset="-78"/>
                <a:cs typeface="Simplified Arabic" panose="02020603050405020304" pitchFamily="18" charset="-78"/>
              </a:rPr>
              <a:t> الأنشطة الصفيّة لتدريب طلاب</a:t>
            </a:r>
            <a:r>
              <a:rPr lang="ar-SA" sz="2800" b="1" dirty="0">
                <a:latin typeface="Simplified Arabic" panose="02020603050405020304" pitchFamily="18" charset="-78"/>
                <a:cs typeface="Simplified Arabic" panose="02020603050405020304" pitchFamily="18" charset="-78"/>
              </a:rPr>
              <a:t>ي</a:t>
            </a:r>
            <a:r>
              <a:rPr lang="ar-EG" sz="2800" b="1" dirty="0">
                <a:latin typeface="Simplified Arabic" panose="02020603050405020304" pitchFamily="18" charset="-78"/>
                <a:cs typeface="Simplified Arabic" panose="02020603050405020304" pitchFamily="18" charset="-78"/>
              </a:rPr>
              <a:t> ع</a:t>
            </a:r>
            <a:r>
              <a:rPr lang="ar-SA" sz="2800" b="1" dirty="0">
                <a:latin typeface="Simplified Arabic" panose="02020603050405020304" pitchFamily="18" charset="-78"/>
                <a:cs typeface="Simplified Arabic" panose="02020603050405020304" pitchFamily="18" charset="-78"/>
              </a:rPr>
              <a:t>ليها </a:t>
            </a:r>
            <a:r>
              <a:rPr lang="ar-EG" sz="2800" b="1" dirty="0">
                <a:latin typeface="Simplified Arabic" panose="02020603050405020304" pitchFamily="18" charset="-78"/>
                <a:cs typeface="Simplified Arabic" panose="02020603050405020304" pitchFamily="18" charset="-78"/>
              </a:rPr>
              <a:t>حتى ترسخ في </a:t>
            </a:r>
            <a:r>
              <a:rPr lang="ar-SA" sz="2800" b="1" dirty="0">
                <a:latin typeface="Simplified Arabic" panose="02020603050405020304" pitchFamily="18" charset="-78"/>
                <a:cs typeface="Simplified Arabic" panose="02020603050405020304" pitchFamily="18" charset="-78"/>
              </a:rPr>
              <a:t>أ</a:t>
            </a:r>
            <a:r>
              <a:rPr lang="ar-EG" sz="2800" b="1" dirty="0">
                <a:latin typeface="Simplified Arabic" panose="02020603050405020304" pitchFamily="18" charset="-78"/>
                <a:cs typeface="Simplified Arabic" panose="02020603050405020304" pitchFamily="18" charset="-78"/>
              </a:rPr>
              <a:t>ذه</a:t>
            </a:r>
            <a:r>
              <a:rPr lang="ar-SA" sz="2800" b="1" dirty="0">
                <a:latin typeface="Simplified Arabic" panose="02020603050405020304" pitchFamily="18" charset="-78"/>
                <a:cs typeface="Simplified Arabic" panose="02020603050405020304" pitchFamily="18" charset="-78"/>
              </a:rPr>
              <a:t>انهم</a:t>
            </a:r>
            <a:r>
              <a:rPr lang="ar-EG" sz="2800" b="1" dirty="0">
                <a:latin typeface="Simplified Arabic" panose="02020603050405020304" pitchFamily="18" charset="-78"/>
                <a:cs typeface="Simplified Arabic" panose="02020603050405020304" pitchFamily="18" charset="-78"/>
              </a:rPr>
              <a:t>، فيسترجع</a:t>
            </a:r>
            <a:r>
              <a:rPr lang="ar-SA" sz="2800" b="1" dirty="0">
                <a:latin typeface="Simplified Arabic" panose="02020603050405020304" pitchFamily="18" charset="-78"/>
                <a:cs typeface="Simplified Arabic" panose="02020603050405020304" pitchFamily="18" charset="-78"/>
              </a:rPr>
              <a:t>ون</a:t>
            </a:r>
            <a:r>
              <a:rPr lang="ar-EG" sz="2800" b="1" dirty="0">
                <a:latin typeface="Simplified Arabic" panose="02020603050405020304" pitchFamily="18" charset="-78"/>
                <a:cs typeface="Simplified Arabic" panose="02020603050405020304" pitchFamily="18" charset="-78"/>
              </a:rPr>
              <a:t>ها بسرعة كلما وجد</a:t>
            </a:r>
            <a:r>
              <a:rPr lang="ar-SA" sz="2800" b="1" dirty="0">
                <a:latin typeface="Simplified Arabic" panose="02020603050405020304" pitchFamily="18" charset="-78"/>
                <a:cs typeface="Simplified Arabic" panose="02020603050405020304" pitchFamily="18" charset="-78"/>
              </a:rPr>
              <a:t>و</a:t>
            </a:r>
            <a:r>
              <a:rPr lang="ar-EG" sz="2800" b="1" dirty="0">
                <a:latin typeface="Simplified Arabic" panose="02020603050405020304" pitchFamily="18" charset="-78"/>
                <a:cs typeface="Simplified Arabic" panose="02020603050405020304" pitchFamily="18" charset="-78"/>
              </a:rPr>
              <a:t>ها في النصوص.</a:t>
            </a:r>
            <a:endParaRPr lang="en-US" sz="2800" b="1" dirty="0">
              <a:latin typeface="Simplified Arabic" panose="02020603050405020304" pitchFamily="18" charset="-78"/>
              <a:cs typeface="Simplified Arabic" panose="02020603050405020304" pitchFamily="18" charset="-78"/>
            </a:endParaRPr>
          </a:p>
        </p:txBody>
      </p:sp>
      <p:sp>
        <p:nvSpPr>
          <p:cNvPr id="6" name="Title 1">
            <a:extLst>
              <a:ext uri="{FF2B5EF4-FFF2-40B4-BE49-F238E27FC236}">
                <a16:creationId xmlns:a16="http://schemas.microsoft.com/office/drawing/2014/main" id="{E3895E3F-C0CC-42A9-B1F0-60B9C8EF3E29}"/>
              </a:ext>
            </a:extLst>
          </p:cNvPr>
          <p:cNvSpPr>
            <a:spLocks noGrp="1"/>
          </p:cNvSpPr>
          <p:nvPr>
            <p:ph type="title"/>
          </p:nvPr>
        </p:nvSpPr>
        <p:spPr>
          <a:xfrm>
            <a:off x="0" y="318052"/>
            <a:ext cx="7673009" cy="1815548"/>
          </a:xfrm>
        </p:spPr>
        <p:txBody>
          <a:bodyPr>
            <a:normAutofit/>
          </a:bodyPr>
          <a:lstStyle/>
          <a:p>
            <a:pPr algn="ctr" rtl="1"/>
            <a:r>
              <a:rPr lang="ar-SA" sz="4400" b="1" dirty="0">
                <a:solidFill>
                  <a:srgbClr val="FFFF00"/>
                </a:solidFill>
                <a:latin typeface="Simplified Arabic" panose="02020603050405020304" pitchFamily="18" charset="-78"/>
                <a:cs typeface="Simplified Arabic" panose="02020603050405020304" pitchFamily="18" charset="-78"/>
              </a:rPr>
              <a:t>الكلمات البصرية</a:t>
            </a:r>
            <a:endParaRPr lang="en-US" sz="4400" b="1" dirty="0">
              <a:solidFill>
                <a:srgbClr val="FFFF00"/>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4470995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998627-0E67-4704-A8A0-5657138A02F5}"/>
              </a:ext>
            </a:extLst>
          </p:cNvPr>
          <p:cNvSpPr>
            <a:spLocks noGrp="1"/>
          </p:cNvSpPr>
          <p:nvPr>
            <p:ph idx="1"/>
          </p:nvPr>
        </p:nvSpPr>
        <p:spPr>
          <a:xfrm>
            <a:off x="92766" y="2199860"/>
            <a:ext cx="8865704" cy="4083373"/>
          </a:xfrm>
        </p:spPr>
        <p:txBody>
          <a:bodyPr>
            <a:normAutofit fontScale="77500" lnSpcReduction="20000"/>
          </a:bodyPr>
          <a:lstStyle/>
          <a:p>
            <a:pPr algn="r" rtl="1">
              <a:lnSpc>
                <a:spcPct val="120000"/>
              </a:lnSpc>
            </a:pPr>
            <a:r>
              <a:rPr lang="ar-SA" sz="3200" b="1" dirty="0">
                <a:latin typeface="Simplified Arabic" panose="02020603050405020304" pitchFamily="18" charset="-78"/>
                <a:cs typeface="Simplified Arabic" panose="02020603050405020304" pitchFamily="18" charset="-78"/>
              </a:rPr>
              <a:t> </a:t>
            </a:r>
            <a:r>
              <a:rPr lang="ar-SA" sz="3600" b="1" dirty="0">
                <a:latin typeface="Simplified Arabic" panose="02020603050405020304" pitchFamily="18" charset="-78"/>
                <a:cs typeface="Simplified Arabic" panose="02020603050405020304" pitchFamily="18" charset="-78"/>
              </a:rPr>
              <a:t>التعرف على الحروف وتسميتها</a:t>
            </a:r>
          </a:p>
          <a:p>
            <a:pPr algn="r" rtl="1">
              <a:lnSpc>
                <a:spcPct val="120000"/>
              </a:lnSpc>
            </a:pPr>
            <a:r>
              <a:rPr lang="ar-SA" sz="3600" b="1" dirty="0">
                <a:latin typeface="Simplified Arabic" panose="02020603050405020304" pitchFamily="18" charset="-78"/>
                <a:cs typeface="Simplified Arabic" panose="02020603050405020304" pitchFamily="18" charset="-78"/>
              </a:rPr>
              <a:t> إضافة الحركات والوعي الصوتي</a:t>
            </a:r>
          </a:p>
          <a:p>
            <a:pPr algn="r" rtl="1">
              <a:lnSpc>
                <a:spcPct val="120000"/>
              </a:lnSpc>
            </a:pPr>
            <a:r>
              <a:rPr lang="ar-SA" sz="3600" b="1" dirty="0">
                <a:latin typeface="Simplified Arabic" panose="02020603050405020304" pitchFamily="18" charset="-78"/>
                <a:cs typeface="Simplified Arabic" panose="02020603050405020304" pitchFamily="18" charset="-78"/>
              </a:rPr>
              <a:t> التدريب على المقاطع والكلمات البسيطة</a:t>
            </a:r>
          </a:p>
          <a:p>
            <a:pPr algn="r" rtl="1">
              <a:lnSpc>
                <a:spcPct val="120000"/>
              </a:lnSpc>
            </a:pPr>
            <a:r>
              <a:rPr lang="ar-SA" sz="3600" b="1" dirty="0">
                <a:latin typeface="Simplified Arabic" panose="02020603050405020304" pitchFamily="18" charset="-78"/>
                <a:cs typeface="Simplified Arabic" panose="02020603050405020304" pitchFamily="18" charset="-78"/>
              </a:rPr>
              <a:t> التدريب على الكلمات البصرية</a:t>
            </a:r>
          </a:p>
          <a:p>
            <a:pPr algn="r" rtl="1">
              <a:lnSpc>
                <a:spcPct val="120000"/>
              </a:lnSpc>
            </a:pPr>
            <a:r>
              <a:rPr lang="ar-SA" sz="3300" b="1" dirty="0">
                <a:latin typeface="Simplified Arabic" panose="02020603050405020304" pitchFamily="18" charset="-78"/>
                <a:cs typeface="Simplified Arabic" panose="02020603050405020304" pitchFamily="18" charset="-78"/>
              </a:rPr>
              <a:t> قراءة </a:t>
            </a:r>
            <a:r>
              <a:rPr lang="ar-SA" sz="3600" b="1" dirty="0">
                <a:latin typeface="Simplified Arabic" panose="02020603050405020304" pitchFamily="18" charset="-78"/>
                <a:cs typeface="Simplified Arabic" panose="02020603050405020304" pitchFamily="18" charset="-78"/>
              </a:rPr>
              <a:t>اللام الشمسية والقمرية</a:t>
            </a:r>
            <a:endParaRPr lang="ar-SA" sz="3300" b="1" dirty="0">
              <a:latin typeface="Simplified Arabic" panose="02020603050405020304" pitchFamily="18" charset="-78"/>
              <a:cs typeface="Simplified Arabic" panose="02020603050405020304" pitchFamily="18" charset="-78"/>
            </a:endParaRPr>
          </a:p>
          <a:p>
            <a:pPr algn="r" rtl="1">
              <a:lnSpc>
                <a:spcPct val="120000"/>
              </a:lnSpc>
            </a:pPr>
            <a:r>
              <a:rPr lang="ar-SA" sz="3600" b="1" dirty="0">
                <a:latin typeface="Simplified Arabic" panose="02020603050405020304" pitchFamily="18" charset="-78"/>
                <a:cs typeface="Simplified Arabic" panose="02020603050405020304" pitchFamily="18" charset="-78"/>
              </a:rPr>
              <a:t> قراءة فردية وجماعية وفي ثنائيات</a:t>
            </a:r>
          </a:p>
          <a:p>
            <a:pPr algn="r" rtl="1">
              <a:lnSpc>
                <a:spcPct val="120000"/>
              </a:lnSpc>
            </a:pPr>
            <a:r>
              <a:rPr lang="ar-SA" sz="3600" b="1" dirty="0">
                <a:latin typeface="Simplified Arabic" panose="02020603050405020304" pitchFamily="18" charset="-78"/>
                <a:cs typeface="Simplified Arabic" panose="02020603050405020304" pitchFamily="18" charset="-78"/>
              </a:rPr>
              <a:t> قراءات حرة</a:t>
            </a:r>
          </a:p>
          <a:p>
            <a:pPr algn="r" rtl="1">
              <a:lnSpc>
                <a:spcPct val="120000"/>
              </a:lnSpc>
            </a:pPr>
            <a:endParaRPr lang="ar-SA" sz="3300" b="1" dirty="0">
              <a:latin typeface="Simplified Arabic" panose="02020603050405020304" pitchFamily="18" charset="-78"/>
              <a:cs typeface="Simplified Arabic" panose="02020603050405020304" pitchFamily="18" charset="-78"/>
            </a:endParaRPr>
          </a:p>
          <a:p>
            <a:pPr marL="0" indent="0" algn="r" rtl="1">
              <a:lnSpc>
                <a:spcPct val="120000"/>
              </a:lnSpc>
              <a:buNone/>
            </a:pPr>
            <a:endParaRPr lang="ar-SA" sz="3300" b="1" dirty="0">
              <a:latin typeface="Simplified Arabic" panose="02020603050405020304" pitchFamily="18" charset="-78"/>
              <a:cs typeface="Simplified Arabic" panose="02020603050405020304" pitchFamily="18" charset="-78"/>
            </a:endParaRPr>
          </a:p>
          <a:p>
            <a:pPr marL="0" indent="0" algn="r" rtl="1">
              <a:lnSpc>
                <a:spcPct val="120000"/>
              </a:lnSpc>
              <a:buNone/>
            </a:pPr>
            <a:endParaRPr lang="ar-SA" sz="3300" b="1" dirty="0">
              <a:latin typeface="Simplified Arabic" panose="02020603050405020304" pitchFamily="18" charset="-78"/>
              <a:cs typeface="Simplified Arabic" panose="02020603050405020304" pitchFamily="18" charset="-78"/>
            </a:endParaRPr>
          </a:p>
          <a:p>
            <a:pPr marL="0" indent="0" algn="r" rtl="1">
              <a:lnSpc>
                <a:spcPct val="120000"/>
              </a:lnSpc>
              <a:buNone/>
            </a:pPr>
            <a:endParaRPr lang="ar-SA" sz="3300" b="1" dirty="0">
              <a:latin typeface="Simplified Arabic" panose="02020603050405020304" pitchFamily="18" charset="-78"/>
              <a:cs typeface="Simplified Arabic" panose="02020603050405020304" pitchFamily="18" charset="-78"/>
            </a:endParaRPr>
          </a:p>
          <a:p>
            <a:pPr marL="0" indent="0" algn="r" rtl="1">
              <a:lnSpc>
                <a:spcPct val="120000"/>
              </a:lnSpc>
              <a:buNone/>
            </a:pPr>
            <a:endParaRPr lang="ar-SA" sz="3300" b="1" dirty="0">
              <a:latin typeface="Simplified Arabic" panose="02020603050405020304" pitchFamily="18" charset="-78"/>
              <a:cs typeface="Simplified Arabic" panose="02020603050405020304" pitchFamily="18" charset="-78"/>
            </a:endParaRPr>
          </a:p>
        </p:txBody>
      </p:sp>
      <p:sp>
        <p:nvSpPr>
          <p:cNvPr id="6" name="Title 1">
            <a:extLst>
              <a:ext uri="{FF2B5EF4-FFF2-40B4-BE49-F238E27FC236}">
                <a16:creationId xmlns:a16="http://schemas.microsoft.com/office/drawing/2014/main" id="{E3895E3F-C0CC-42A9-B1F0-60B9C8EF3E29}"/>
              </a:ext>
            </a:extLst>
          </p:cNvPr>
          <p:cNvSpPr>
            <a:spLocks noGrp="1"/>
          </p:cNvSpPr>
          <p:nvPr>
            <p:ph type="title"/>
          </p:nvPr>
        </p:nvSpPr>
        <p:spPr>
          <a:xfrm>
            <a:off x="0" y="318052"/>
            <a:ext cx="7673009" cy="1815548"/>
          </a:xfrm>
        </p:spPr>
        <p:txBody>
          <a:bodyPr>
            <a:normAutofit/>
          </a:bodyPr>
          <a:lstStyle/>
          <a:p>
            <a:pPr algn="ctr" rtl="1"/>
            <a:r>
              <a:rPr lang="ar-SA" sz="4400" b="1" dirty="0">
                <a:solidFill>
                  <a:srgbClr val="FFFF00"/>
                </a:solidFill>
                <a:latin typeface="Simplified Arabic" panose="02020603050405020304" pitchFamily="18" charset="-78"/>
                <a:cs typeface="Simplified Arabic" panose="02020603050405020304" pitchFamily="18" charset="-78"/>
              </a:rPr>
              <a:t>تطبيقات عملية</a:t>
            </a:r>
            <a:br>
              <a:rPr lang="ar-SA" sz="4400" b="1" dirty="0">
                <a:solidFill>
                  <a:srgbClr val="FFFF00"/>
                </a:solidFill>
                <a:latin typeface="Simplified Arabic" panose="02020603050405020304" pitchFamily="18" charset="-78"/>
                <a:cs typeface="Simplified Arabic" panose="02020603050405020304" pitchFamily="18" charset="-78"/>
              </a:rPr>
            </a:br>
            <a:r>
              <a:rPr lang="ar-SA" sz="4400" b="1" dirty="0">
                <a:solidFill>
                  <a:srgbClr val="FFFF00"/>
                </a:solidFill>
                <a:latin typeface="Simplified Arabic" panose="02020603050405020304" pitchFamily="18" charset="-78"/>
                <a:cs typeface="Simplified Arabic" panose="02020603050405020304" pitchFamily="18" charset="-78"/>
              </a:rPr>
              <a:t>وأنشطة صفّيّة</a:t>
            </a:r>
            <a:endParaRPr lang="en-US" sz="4400" b="1" dirty="0">
              <a:solidFill>
                <a:srgbClr val="FFFF00"/>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41842559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998627-0E67-4704-A8A0-5657138A02F5}"/>
              </a:ext>
            </a:extLst>
          </p:cNvPr>
          <p:cNvSpPr>
            <a:spLocks noGrp="1"/>
          </p:cNvSpPr>
          <p:nvPr>
            <p:ph idx="1"/>
          </p:nvPr>
        </p:nvSpPr>
        <p:spPr>
          <a:xfrm>
            <a:off x="92766" y="2199861"/>
            <a:ext cx="8865704" cy="3537502"/>
          </a:xfrm>
        </p:spPr>
        <p:txBody>
          <a:bodyPr>
            <a:normAutofit fontScale="77500" lnSpcReduction="20000"/>
          </a:bodyPr>
          <a:lstStyle/>
          <a:p>
            <a:pPr marL="0" indent="0" algn="r" rtl="1">
              <a:lnSpc>
                <a:spcPct val="120000"/>
              </a:lnSpc>
              <a:buNone/>
            </a:pPr>
            <a:r>
              <a:rPr lang="ar-SA" sz="3300" b="1" dirty="0">
                <a:latin typeface="Simplified Arabic" panose="02020603050405020304" pitchFamily="18" charset="-78"/>
                <a:cs typeface="Simplified Arabic" panose="02020603050405020304" pitchFamily="18" charset="-78"/>
              </a:rPr>
              <a:t>تشجيع الطالب على السرعة أثناء القراءة مهم جدا ولكن لا يمكن أن نغفل الفهم، لذلك يجب:</a:t>
            </a:r>
          </a:p>
          <a:p>
            <a:pPr algn="r" rtl="1">
              <a:lnSpc>
                <a:spcPct val="120000"/>
              </a:lnSpc>
            </a:pPr>
            <a:r>
              <a:rPr lang="ar-SA" sz="3300" b="1" dirty="0">
                <a:latin typeface="Simplified Arabic" panose="02020603050405020304" pitchFamily="18" charset="-78"/>
                <a:cs typeface="Simplified Arabic" panose="02020603050405020304" pitchFamily="18" charset="-78"/>
              </a:rPr>
              <a:t>تحديد عدد معين من الكلمات أو الجمل أو الفقرات وباستخدام ساعة إيقاف نعرف سرعة القراءة.</a:t>
            </a:r>
          </a:p>
          <a:p>
            <a:pPr algn="r" rtl="1">
              <a:lnSpc>
                <a:spcPct val="120000"/>
              </a:lnSpc>
            </a:pPr>
            <a:r>
              <a:rPr lang="ar-SA" sz="3300" b="1" dirty="0">
                <a:latin typeface="Simplified Arabic" panose="02020603050405020304" pitchFamily="18" charset="-78"/>
                <a:cs typeface="Simplified Arabic" panose="02020603050405020304" pitchFamily="18" charset="-78"/>
              </a:rPr>
              <a:t>تتكرر هذه المحاولة عدة مرات مع ملاحظة تحسن النطق والسرعة.</a:t>
            </a:r>
          </a:p>
          <a:p>
            <a:pPr algn="r" rtl="1">
              <a:lnSpc>
                <a:spcPct val="120000"/>
              </a:lnSpc>
            </a:pPr>
            <a:r>
              <a:rPr lang="ar-SA" sz="3300" b="1" dirty="0">
                <a:latin typeface="Simplified Arabic" panose="02020603050405020304" pitchFamily="18" charset="-78"/>
                <a:cs typeface="Simplified Arabic" panose="02020603050405020304" pitchFamily="18" charset="-78"/>
              </a:rPr>
              <a:t>تعيين الكلمات التي يحتاج الطالب التدرب عليها لإتقانها. </a:t>
            </a:r>
          </a:p>
          <a:p>
            <a:pPr algn="r" rtl="1">
              <a:lnSpc>
                <a:spcPct val="120000"/>
              </a:lnSpc>
            </a:pPr>
            <a:r>
              <a:rPr lang="ar-SA" sz="3300" b="1" dirty="0">
                <a:latin typeface="Simplified Arabic" panose="02020603050405020304" pitchFamily="18" charset="-78"/>
                <a:cs typeface="Simplified Arabic" panose="02020603050405020304" pitchFamily="18" charset="-78"/>
              </a:rPr>
              <a:t>طرح أسئلة المضمون لتقييم الفهم.</a:t>
            </a:r>
          </a:p>
          <a:p>
            <a:pPr algn="r" rtl="1">
              <a:lnSpc>
                <a:spcPct val="120000"/>
              </a:lnSpc>
            </a:pPr>
            <a:endParaRPr lang="ar-SA" sz="3300" b="1" dirty="0">
              <a:latin typeface="Simplified Arabic" panose="02020603050405020304" pitchFamily="18" charset="-78"/>
              <a:cs typeface="Simplified Arabic" panose="02020603050405020304" pitchFamily="18" charset="-78"/>
            </a:endParaRPr>
          </a:p>
          <a:p>
            <a:pPr marL="0" indent="0" algn="r" rtl="1">
              <a:lnSpc>
                <a:spcPct val="120000"/>
              </a:lnSpc>
              <a:buNone/>
            </a:pPr>
            <a:endParaRPr lang="ar-SA" sz="3300" b="1" dirty="0">
              <a:latin typeface="Simplified Arabic" panose="02020603050405020304" pitchFamily="18" charset="-78"/>
              <a:cs typeface="Simplified Arabic" panose="02020603050405020304" pitchFamily="18" charset="-78"/>
            </a:endParaRPr>
          </a:p>
          <a:p>
            <a:pPr marL="0" indent="0" algn="r" rtl="1">
              <a:lnSpc>
                <a:spcPct val="120000"/>
              </a:lnSpc>
              <a:buNone/>
            </a:pPr>
            <a:endParaRPr lang="ar-SA" sz="3300" b="1" dirty="0">
              <a:latin typeface="Simplified Arabic" panose="02020603050405020304" pitchFamily="18" charset="-78"/>
              <a:cs typeface="Simplified Arabic" panose="02020603050405020304" pitchFamily="18" charset="-78"/>
            </a:endParaRPr>
          </a:p>
          <a:p>
            <a:pPr marL="0" indent="0" algn="r" rtl="1">
              <a:lnSpc>
                <a:spcPct val="120000"/>
              </a:lnSpc>
              <a:buNone/>
            </a:pPr>
            <a:endParaRPr lang="ar-SA" sz="3300" b="1" dirty="0">
              <a:latin typeface="Simplified Arabic" panose="02020603050405020304" pitchFamily="18" charset="-78"/>
              <a:cs typeface="Simplified Arabic" panose="02020603050405020304" pitchFamily="18" charset="-78"/>
            </a:endParaRPr>
          </a:p>
          <a:p>
            <a:pPr marL="0" indent="0" algn="r" rtl="1">
              <a:lnSpc>
                <a:spcPct val="120000"/>
              </a:lnSpc>
              <a:buNone/>
            </a:pPr>
            <a:endParaRPr lang="ar-SA" sz="3300" b="1" dirty="0">
              <a:latin typeface="Simplified Arabic" panose="02020603050405020304" pitchFamily="18" charset="-78"/>
              <a:cs typeface="Simplified Arabic" panose="02020603050405020304" pitchFamily="18" charset="-78"/>
            </a:endParaRPr>
          </a:p>
        </p:txBody>
      </p:sp>
      <p:sp>
        <p:nvSpPr>
          <p:cNvPr id="6" name="Title 1">
            <a:extLst>
              <a:ext uri="{FF2B5EF4-FFF2-40B4-BE49-F238E27FC236}">
                <a16:creationId xmlns:a16="http://schemas.microsoft.com/office/drawing/2014/main" id="{E3895E3F-C0CC-42A9-B1F0-60B9C8EF3E29}"/>
              </a:ext>
            </a:extLst>
          </p:cNvPr>
          <p:cNvSpPr>
            <a:spLocks noGrp="1"/>
          </p:cNvSpPr>
          <p:nvPr>
            <p:ph type="title"/>
          </p:nvPr>
        </p:nvSpPr>
        <p:spPr>
          <a:xfrm>
            <a:off x="0" y="318052"/>
            <a:ext cx="7673009" cy="1815548"/>
          </a:xfrm>
        </p:spPr>
        <p:txBody>
          <a:bodyPr>
            <a:normAutofit/>
          </a:bodyPr>
          <a:lstStyle/>
          <a:p>
            <a:pPr algn="ctr" rtl="1"/>
            <a:r>
              <a:rPr lang="ar-SA" sz="4400" b="1" dirty="0">
                <a:solidFill>
                  <a:srgbClr val="FFFF00"/>
                </a:solidFill>
                <a:latin typeface="Simplified Arabic" panose="02020603050405020304" pitchFamily="18" charset="-78"/>
                <a:cs typeface="Simplified Arabic" panose="02020603050405020304" pitchFamily="18" charset="-78"/>
              </a:rPr>
              <a:t>كيف نقيّم الطلاقة القرائية؟</a:t>
            </a:r>
            <a:endParaRPr lang="en-US" sz="4400" b="1" dirty="0">
              <a:solidFill>
                <a:srgbClr val="FFFF00"/>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782448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998627-0E67-4704-A8A0-5657138A02F5}"/>
              </a:ext>
            </a:extLst>
          </p:cNvPr>
          <p:cNvSpPr>
            <a:spLocks noGrp="1"/>
          </p:cNvSpPr>
          <p:nvPr>
            <p:ph idx="1"/>
          </p:nvPr>
        </p:nvSpPr>
        <p:spPr>
          <a:xfrm>
            <a:off x="92766" y="2199860"/>
            <a:ext cx="8865704" cy="4532243"/>
          </a:xfrm>
        </p:spPr>
        <p:txBody>
          <a:bodyPr>
            <a:normAutofit fontScale="85000" lnSpcReduction="20000"/>
          </a:bodyPr>
          <a:lstStyle/>
          <a:p>
            <a:pPr algn="r" rtl="1">
              <a:lnSpc>
                <a:spcPct val="120000"/>
              </a:lnSpc>
            </a:pPr>
            <a:r>
              <a:rPr lang="ar-SA" sz="3300" b="1" dirty="0">
                <a:latin typeface="Simplified Arabic" panose="02020603050405020304" pitchFamily="18" charset="-78"/>
                <a:cs typeface="Simplified Arabic" panose="02020603050405020304" pitchFamily="18" charset="-78"/>
              </a:rPr>
              <a:t> ضرورة استماع الطالب إلى المعلم أو إلى أحد الوالدين أثناء قراءته للنص مع متابعته بالعين والإشارة للكلمات بالسبابة.</a:t>
            </a:r>
          </a:p>
          <a:p>
            <a:pPr algn="r" rtl="1">
              <a:lnSpc>
                <a:spcPct val="120000"/>
              </a:lnSpc>
            </a:pPr>
            <a:r>
              <a:rPr lang="ar-SA" sz="3300" b="1" dirty="0">
                <a:latin typeface="Simplified Arabic" panose="02020603050405020304" pitchFamily="18" charset="-78"/>
                <a:cs typeface="Simplified Arabic" panose="02020603050405020304" pitchFamily="18" charset="-78"/>
              </a:rPr>
              <a:t> محاولة محاكاته وتقليد أسلوبه المتقن.</a:t>
            </a:r>
          </a:p>
          <a:p>
            <a:pPr algn="r" rtl="1">
              <a:lnSpc>
                <a:spcPct val="120000"/>
              </a:lnSpc>
            </a:pPr>
            <a:r>
              <a:rPr lang="ar-SA" sz="3300" b="1" dirty="0">
                <a:latin typeface="Simplified Arabic" panose="02020603050405020304" pitchFamily="18" charset="-78"/>
                <a:cs typeface="Simplified Arabic" panose="02020603050405020304" pitchFamily="18" charset="-78"/>
              </a:rPr>
              <a:t> تكرار قراءة ما يفضله الطالب من قصص ولو لعدة مرات حتى تتحقق الطلاقة والقراءة المعبرة.</a:t>
            </a:r>
          </a:p>
          <a:p>
            <a:pPr algn="r" rtl="1">
              <a:lnSpc>
                <a:spcPct val="120000"/>
              </a:lnSpc>
            </a:pPr>
            <a:r>
              <a:rPr lang="ar-SA" sz="3300" b="1" dirty="0">
                <a:latin typeface="Simplified Arabic" panose="02020603050405020304" pitchFamily="18" charset="-78"/>
                <a:cs typeface="Simplified Arabic" panose="02020603050405020304" pitchFamily="18" charset="-78"/>
              </a:rPr>
              <a:t>استخدام ساعة إيقاف لتشجيع الطالب أن يتقن ويسرع أثناء قراءته بعد التدريب على القراءة عدة مرات.</a:t>
            </a:r>
          </a:p>
          <a:p>
            <a:pPr marL="0" indent="0" algn="ctr" rtl="1">
              <a:lnSpc>
                <a:spcPct val="120000"/>
              </a:lnSpc>
              <a:buNone/>
            </a:pPr>
            <a:r>
              <a:rPr lang="ar-SA" sz="6900" b="1" dirty="0">
                <a:solidFill>
                  <a:srgbClr val="FFFF00"/>
                </a:solidFill>
                <a:latin typeface="Simplified Arabic" panose="02020603050405020304" pitchFamily="18" charset="-78"/>
                <a:cs typeface="Simplified Arabic" panose="02020603050405020304" pitchFamily="18" charset="-78"/>
              </a:rPr>
              <a:t>والله ولي التوفيق</a:t>
            </a:r>
          </a:p>
          <a:p>
            <a:pPr marL="0" indent="0" algn="r" rtl="1">
              <a:lnSpc>
                <a:spcPct val="120000"/>
              </a:lnSpc>
              <a:buNone/>
            </a:pPr>
            <a:endParaRPr lang="ar-SA" sz="3300" b="1" dirty="0">
              <a:latin typeface="Simplified Arabic" panose="02020603050405020304" pitchFamily="18" charset="-78"/>
              <a:cs typeface="Simplified Arabic" panose="02020603050405020304" pitchFamily="18" charset="-78"/>
            </a:endParaRPr>
          </a:p>
          <a:p>
            <a:pPr marL="0" indent="0" algn="r" rtl="1">
              <a:lnSpc>
                <a:spcPct val="120000"/>
              </a:lnSpc>
              <a:buNone/>
            </a:pPr>
            <a:endParaRPr lang="ar-SA" sz="3300" b="1" dirty="0">
              <a:latin typeface="Simplified Arabic" panose="02020603050405020304" pitchFamily="18" charset="-78"/>
              <a:cs typeface="Simplified Arabic" panose="02020603050405020304" pitchFamily="18" charset="-78"/>
            </a:endParaRPr>
          </a:p>
          <a:p>
            <a:pPr marL="0" indent="0" algn="r" rtl="1">
              <a:lnSpc>
                <a:spcPct val="120000"/>
              </a:lnSpc>
              <a:buNone/>
            </a:pPr>
            <a:endParaRPr lang="ar-SA" sz="3300" b="1" dirty="0">
              <a:latin typeface="Simplified Arabic" panose="02020603050405020304" pitchFamily="18" charset="-78"/>
              <a:cs typeface="Simplified Arabic" panose="02020603050405020304" pitchFamily="18" charset="-78"/>
            </a:endParaRPr>
          </a:p>
          <a:p>
            <a:pPr marL="0" indent="0" algn="r" rtl="1">
              <a:lnSpc>
                <a:spcPct val="120000"/>
              </a:lnSpc>
              <a:buNone/>
            </a:pPr>
            <a:endParaRPr lang="ar-SA" sz="3300" b="1" dirty="0">
              <a:latin typeface="Simplified Arabic" panose="02020603050405020304" pitchFamily="18" charset="-78"/>
              <a:cs typeface="Simplified Arabic" panose="02020603050405020304" pitchFamily="18" charset="-78"/>
            </a:endParaRPr>
          </a:p>
        </p:txBody>
      </p:sp>
      <p:sp>
        <p:nvSpPr>
          <p:cNvPr id="6" name="Title 1">
            <a:extLst>
              <a:ext uri="{FF2B5EF4-FFF2-40B4-BE49-F238E27FC236}">
                <a16:creationId xmlns:a16="http://schemas.microsoft.com/office/drawing/2014/main" id="{E3895E3F-C0CC-42A9-B1F0-60B9C8EF3E29}"/>
              </a:ext>
            </a:extLst>
          </p:cNvPr>
          <p:cNvSpPr>
            <a:spLocks noGrp="1"/>
          </p:cNvSpPr>
          <p:nvPr>
            <p:ph type="title"/>
          </p:nvPr>
        </p:nvSpPr>
        <p:spPr>
          <a:xfrm>
            <a:off x="0" y="318052"/>
            <a:ext cx="7673009" cy="1815548"/>
          </a:xfrm>
        </p:spPr>
        <p:txBody>
          <a:bodyPr>
            <a:normAutofit/>
          </a:bodyPr>
          <a:lstStyle/>
          <a:p>
            <a:pPr algn="ctr" rtl="1"/>
            <a:r>
              <a:rPr lang="ar-SA" sz="4400" b="1" dirty="0">
                <a:solidFill>
                  <a:srgbClr val="FFFF00"/>
                </a:solidFill>
                <a:latin typeface="Simplified Arabic" panose="02020603050405020304" pitchFamily="18" charset="-78"/>
                <a:cs typeface="Simplified Arabic" panose="02020603050405020304" pitchFamily="18" charset="-78"/>
              </a:rPr>
              <a:t>نصائح لتعزيز الطلاقة القرائية</a:t>
            </a:r>
            <a:endParaRPr lang="en-US" sz="4400" b="1" dirty="0">
              <a:solidFill>
                <a:srgbClr val="FFFF00"/>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19933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E8907-5C91-4091-9E3F-516693634334}"/>
              </a:ext>
            </a:extLst>
          </p:cNvPr>
          <p:cNvSpPr>
            <a:spLocks noGrp="1"/>
          </p:cNvSpPr>
          <p:nvPr>
            <p:ph type="title"/>
          </p:nvPr>
        </p:nvSpPr>
        <p:spPr/>
        <p:txBody>
          <a:bodyPr>
            <a:normAutofit/>
          </a:bodyPr>
          <a:lstStyle/>
          <a:p>
            <a:pPr algn="ctr" rtl="1"/>
            <a:r>
              <a:rPr lang="ar-SA" sz="6000" b="1" dirty="0">
                <a:latin typeface="Simplified Arabic" panose="02020603050405020304" pitchFamily="18" charset="-78"/>
                <a:cs typeface="Simplified Arabic" panose="02020603050405020304" pitchFamily="18" charset="-78"/>
              </a:rPr>
              <a:t>ما هي هوايتك المفضلة؟</a:t>
            </a:r>
            <a:endParaRPr lang="en-US" sz="6000" b="1" dirty="0">
              <a:latin typeface="Simplified Arabic" panose="02020603050405020304" pitchFamily="18" charset="-78"/>
              <a:cs typeface="Simplified Arabic" panose="02020603050405020304" pitchFamily="18" charset="-78"/>
            </a:endParaRPr>
          </a:p>
        </p:txBody>
      </p:sp>
      <p:pic>
        <p:nvPicPr>
          <p:cNvPr id="8" name="Content Placeholder 7">
            <a:extLst>
              <a:ext uri="{FF2B5EF4-FFF2-40B4-BE49-F238E27FC236}">
                <a16:creationId xmlns:a16="http://schemas.microsoft.com/office/drawing/2014/main" id="{7D7AAA90-C1DC-4F6C-8B5B-FBE1F8E1EEE9}"/>
              </a:ext>
            </a:extLst>
          </p:cNvPr>
          <p:cNvPicPr>
            <a:picLocks noGrp="1" noChangeAspect="1"/>
          </p:cNvPicPr>
          <p:nvPr>
            <p:ph idx="1"/>
          </p:nvPr>
        </p:nvPicPr>
        <p:blipFill rotWithShape="1">
          <a:blip r:embed="rId2"/>
          <a:srcRect l="36307" t="25654" r="21459" b="17639"/>
          <a:stretch/>
        </p:blipFill>
        <p:spPr>
          <a:xfrm>
            <a:off x="1308739" y="1834166"/>
            <a:ext cx="6526521" cy="4926887"/>
          </a:xfrm>
          <a:prstGeom prst="rect">
            <a:avLst/>
          </a:prstGeom>
        </p:spPr>
      </p:pic>
    </p:spTree>
    <p:extLst>
      <p:ext uri="{BB962C8B-B14F-4D97-AF65-F5344CB8AC3E}">
        <p14:creationId xmlns:p14="http://schemas.microsoft.com/office/powerpoint/2010/main" val="42127669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A6A6B190-E0EB-4A0A-B32E-38D037156707}"/>
              </a:ext>
            </a:extLst>
          </p:cNvPr>
          <p:cNvSpPr>
            <a:spLocks noGrp="1" noChangeArrowheads="1"/>
          </p:cNvSpPr>
          <p:nvPr>
            <p:ph type="title"/>
          </p:nvPr>
        </p:nvSpPr>
        <p:spPr/>
        <p:txBody>
          <a:bodyPr/>
          <a:lstStyle/>
          <a:p>
            <a:pPr algn="ctr"/>
            <a:r>
              <a:rPr lang="en-US" altLang="en-US" b="1" dirty="0"/>
              <a:t>Contact Information</a:t>
            </a:r>
          </a:p>
        </p:txBody>
      </p:sp>
      <p:sp>
        <p:nvSpPr>
          <p:cNvPr id="35843" name="Rectangle 3">
            <a:extLst>
              <a:ext uri="{FF2B5EF4-FFF2-40B4-BE49-F238E27FC236}">
                <a16:creationId xmlns:a16="http://schemas.microsoft.com/office/drawing/2014/main" id="{716F38F5-DF7C-4351-B25B-0CF5A0927E93}"/>
              </a:ext>
            </a:extLst>
          </p:cNvPr>
          <p:cNvSpPr>
            <a:spLocks noGrp="1" noChangeArrowheads="1"/>
          </p:cNvSpPr>
          <p:nvPr>
            <p:ph type="body" idx="1"/>
          </p:nvPr>
        </p:nvSpPr>
        <p:spPr>
          <a:xfrm>
            <a:off x="457200" y="1981200"/>
            <a:ext cx="8305800" cy="4114800"/>
          </a:xfrm>
        </p:spPr>
        <p:txBody>
          <a:bodyPr>
            <a:normAutofit/>
          </a:bodyPr>
          <a:lstStyle/>
          <a:p>
            <a:pPr algn="ctr">
              <a:lnSpc>
                <a:spcPct val="90000"/>
              </a:lnSpc>
              <a:buFont typeface="Wingdings" panose="05000000000000000000" pitchFamily="2" charset="2"/>
              <a:buNone/>
            </a:pPr>
            <a:endParaRPr lang="en-US" altLang="en-US" b="1" dirty="0"/>
          </a:p>
          <a:p>
            <a:pPr algn="ctr">
              <a:lnSpc>
                <a:spcPct val="90000"/>
              </a:lnSpc>
              <a:buFont typeface="Wingdings" panose="05000000000000000000" pitchFamily="2" charset="2"/>
              <a:buNone/>
            </a:pPr>
            <a:r>
              <a:rPr lang="en-US" altLang="en-US" b="1" dirty="0"/>
              <a:t>New Horizon School Pasadena</a:t>
            </a:r>
          </a:p>
          <a:p>
            <a:pPr algn="ctr">
              <a:lnSpc>
                <a:spcPct val="90000"/>
              </a:lnSpc>
              <a:buFont typeface="Wingdings" panose="05000000000000000000" pitchFamily="2" charset="2"/>
              <a:buNone/>
            </a:pPr>
            <a:r>
              <a:rPr lang="en-US" altLang="en-US" sz="2400" dirty="0"/>
              <a:t>651 N. Orange Grove Blvd.</a:t>
            </a:r>
          </a:p>
          <a:p>
            <a:pPr algn="ctr">
              <a:lnSpc>
                <a:spcPct val="90000"/>
              </a:lnSpc>
              <a:buFont typeface="Wingdings" panose="05000000000000000000" pitchFamily="2" charset="2"/>
              <a:buNone/>
            </a:pPr>
            <a:r>
              <a:rPr lang="en-US" altLang="en-US" sz="2400" dirty="0"/>
              <a:t>Pasadena, CA 91103</a:t>
            </a:r>
          </a:p>
          <a:p>
            <a:pPr algn="ctr">
              <a:lnSpc>
                <a:spcPct val="90000"/>
              </a:lnSpc>
              <a:buFont typeface="Wingdings" panose="05000000000000000000" pitchFamily="2" charset="2"/>
              <a:buNone/>
            </a:pPr>
            <a:r>
              <a:rPr lang="en-US" altLang="en-US" sz="2400" dirty="0"/>
              <a:t>Phone: 626-795-5186</a:t>
            </a:r>
          </a:p>
          <a:p>
            <a:pPr algn="ctr">
              <a:lnSpc>
                <a:spcPct val="90000"/>
              </a:lnSpc>
              <a:buFont typeface="Wingdings" panose="05000000000000000000" pitchFamily="2" charset="2"/>
              <a:buNone/>
            </a:pPr>
            <a:r>
              <a:rPr lang="en-US" altLang="en-US" sz="2400" dirty="0"/>
              <a:t>www.newhorizonschool.org </a:t>
            </a:r>
          </a:p>
          <a:p>
            <a:pPr algn="ctr">
              <a:lnSpc>
                <a:spcPct val="90000"/>
              </a:lnSpc>
              <a:buFont typeface="Wingdings" panose="05000000000000000000" pitchFamily="2" charset="2"/>
              <a:buNone/>
            </a:pPr>
            <a:endParaRPr lang="en-US" altLang="en-US" sz="2400" dirty="0"/>
          </a:p>
          <a:p>
            <a:pPr algn="ctr">
              <a:lnSpc>
                <a:spcPct val="90000"/>
              </a:lnSpc>
              <a:buFont typeface="Wingdings" panose="05000000000000000000" pitchFamily="2" charset="2"/>
              <a:buNone/>
            </a:pPr>
            <a:r>
              <a:rPr lang="en-US" altLang="en-US" sz="2000" b="1" dirty="0"/>
              <a:t>Amal </a:t>
            </a:r>
            <a:r>
              <a:rPr lang="en-US" altLang="en-US" sz="2000" b="1" dirty="0" err="1"/>
              <a:t>Sakr</a:t>
            </a:r>
            <a:r>
              <a:rPr lang="en-US" altLang="en-US" sz="2000" b="1" dirty="0"/>
              <a:t> Elhoseiny:</a:t>
            </a:r>
            <a:r>
              <a:rPr lang="en-US" altLang="en-US" sz="2000" dirty="0"/>
              <a:t>  aelhoseiny@newhorizonschool.org</a:t>
            </a:r>
          </a:p>
          <a:p>
            <a:pPr>
              <a:lnSpc>
                <a:spcPct val="90000"/>
              </a:lnSpc>
              <a:buFont typeface="Wingdings" panose="05000000000000000000" pitchFamily="2" charset="2"/>
              <a:buNone/>
            </a:pPr>
            <a:endParaRPr lang="en-US" altLang="en-US" sz="2000" dirty="0"/>
          </a:p>
        </p:txBody>
      </p:sp>
    </p:spTree>
    <p:extLst>
      <p:ext uri="{BB962C8B-B14F-4D97-AF65-F5344CB8AC3E}">
        <p14:creationId xmlns:p14="http://schemas.microsoft.com/office/powerpoint/2010/main" val="37749669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8620A-0DFA-44A3-9697-120BCD0AA165}"/>
              </a:ext>
            </a:extLst>
          </p:cNvPr>
          <p:cNvSpPr>
            <a:spLocks noGrp="1"/>
          </p:cNvSpPr>
          <p:nvPr>
            <p:ph type="title"/>
          </p:nvPr>
        </p:nvSpPr>
        <p:spPr>
          <a:xfrm>
            <a:off x="531639" y="178905"/>
            <a:ext cx="6896534" cy="921025"/>
          </a:xfrm>
        </p:spPr>
        <p:txBody>
          <a:bodyPr>
            <a:normAutofit/>
          </a:bodyPr>
          <a:lstStyle/>
          <a:p>
            <a:pPr algn="ctr" rtl="1"/>
            <a:r>
              <a:rPr lang="ar-SA" sz="6000" b="1" dirty="0">
                <a:latin typeface="Simplified Arabic" panose="02020603050405020304" pitchFamily="18" charset="-78"/>
                <a:cs typeface="Simplified Arabic" panose="02020603050405020304" pitchFamily="18" charset="-78"/>
              </a:rPr>
              <a:t>المراجع</a:t>
            </a:r>
            <a:endParaRPr lang="en-US" sz="6000" b="1" dirty="0">
              <a:latin typeface="Simplified Arabic" panose="02020603050405020304" pitchFamily="18" charset="-78"/>
              <a:cs typeface="Simplified Arabic" panose="02020603050405020304" pitchFamily="18" charset="-78"/>
            </a:endParaRPr>
          </a:p>
        </p:txBody>
      </p:sp>
      <p:sp>
        <p:nvSpPr>
          <p:cNvPr id="3" name="Content Placeholder 2">
            <a:extLst>
              <a:ext uri="{FF2B5EF4-FFF2-40B4-BE49-F238E27FC236}">
                <a16:creationId xmlns:a16="http://schemas.microsoft.com/office/drawing/2014/main" id="{F04054FE-1AA8-4323-8634-40814C503D23}"/>
              </a:ext>
            </a:extLst>
          </p:cNvPr>
          <p:cNvSpPr>
            <a:spLocks noGrp="1"/>
          </p:cNvSpPr>
          <p:nvPr>
            <p:ph idx="1"/>
          </p:nvPr>
        </p:nvSpPr>
        <p:spPr>
          <a:xfrm>
            <a:off x="159026" y="1258958"/>
            <a:ext cx="8666922" cy="5420138"/>
          </a:xfrm>
        </p:spPr>
        <p:txBody>
          <a:bodyPr>
            <a:normAutofit fontScale="85000" lnSpcReduction="10000"/>
          </a:bodyPr>
          <a:lstStyle/>
          <a:p>
            <a:r>
              <a:rPr lang="en-US" b="1" dirty="0">
                <a:hlinkClick r:id="rId2"/>
              </a:rPr>
              <a:t>http://www.alukah.net/social/0/86585/</a:t>
            </a:r>
            <a:endParaRPr lang="ar-SA" b="1" dirty="0"/>
          </a:p>
          <a:p>
            <a:pPr marL="0" indent="0" algn="r" rtl="1">
              <a:buNone/>
            </a:pPr>
            <a:r>
              <a:rPr lang="ar-SA" b="1" dirty="0"/>
              <a:t>الطلاقة القرائية - إستراتيجية لعلاج أمراض القراءة</a:t>
            </a:r>
          </a:p>
          <a:p>
            <a:r>
              <a:rPr lang="en-US" b="1" dirty="0">
                <a:hlinkClick r:id="rId3"/>
              </a:rPr>
              <a:t>https://theses.ju.edu.jo/Original_Abstract/JUA0659242/JUA0659242.pdf</a:t>
            </a:r>
            <a:endParaRPr lang="ar-SA" b="1" dirty="0"/>
          </a:p>
          <a:p>
            <a:pPr marL="0" indent="0" algn="r" rtl="1">
              <a:buNone/>
            </a:pPr>
            <a:r>
              <a:rPr lang="ar-SA" b="1" dirty="0"/>
              <a:t>أثر استراتجية القراءة المتكررة في تحسين مهارات القراءة الجهرية</a:t>
            </a:r>
            <a:endParaRPr lang="en-US" b="1" dirty="0"/>
          </a:p>
          <a:p>
            <a:r>
              <a:rPr lang="en-US" b="1" dirty="0">
                <a:hlinkClick r:id="rId4"/>
              </a:rPr>
              <a:t>http://www.feedo.net/LifeStyle/Books/Reading.htm</a:t>
            </a:r>
            <a:endParaRPr lang="en-US" b="1" dirty="0"/>
          </a:p>
          <a:p>
            <a:pPr marL="0" indent="0" algn="r" rtl="1">
              <a:buNone/>
            </a:pPr>
            <a:r>
              <a:rPr lang="ar-SA" b="1" dirty="0"/>
              <a:t>القراءة ضرورة وليست هواية</a:t>
            </a:r>
            <a:endParaRPr lang="en-US" b="1" dirty="0"/>
          </a:p>
          <a:p>
            <a:r>
              <a:rPr lang="en-US" b="1" dirty="0">
                <a:hlinkClick r:id="rId5"/>
              </a:rPr>
              <a:t>https://arpcms.aldeenfoundation.org/member/signin</a:t>
            </a:r>
            <a:endParaRPr lang="ar-SA" b="1" dirty="0"/>
          </a:p>
          <a:p>
            <a:r>
              <a:rPr lang="en-US" b="1" dirty="0">
                <a:hlinkClick r:id="rId6"/>
              </a:rPr>
              <a:t>http://arabi21.arabthought.org/images/pdf/Visual-words.pdf</a:t>
            </a:r>
            <a:endParaRPr lang="ar-SA" b="1" dirty="0"/>
          </a:p>
          <a:p>
            <a:pPr algn="r" rtl="1"/>
            <a:r>
              <a:rPr lang="ar-SA" b="1" dirty="0"/>
              <a:t>الكلمات البصرية	د. هنادا طه – تامير</a:t>
            </a:r>
          </a:p>
          <a:p>
            <a:r>
              <a:rPr lang="en-US" b="1" dirty="0">
                <a:hlinkClick r:id="rId7"/>
              </a:rPr>
              <a:t>http://www.bised.org/portal/page.php?id=127&amp;type=3&amp;back=yes</a:t>
            </a:r>
            <a:endParaRPr lang="ar-SA" b="1" dirty="0"/>
          </a:p>
          <a:p>
            <a:r>
              <a:rPr lang="en-US" b="1" dirty="0"/>
              <a:t> </a:t>
            </a:r>
            <a:r>
              <a:rPr lang="en-US" b="1" dirty="0">
                <a:hlinkClick r:id="rId8"/>
              </a:rPr>
              <a:t>http://natak-12.org/archive/?file=14</a:t>
            </a:r>
            <a:endParaRPr lang="en-US" b="1" dirty="0"/>
          </a:p>
          <a:p>
            <a:pPr algn="r" rtl="1"/>
            <a:r>
              <a:rPr lang="ar-SA" b="1" dirty="0"/>
              <a:t>هل يقرأ طلابك بطلاقة؟	د. أمل صقر الحسيني</a:t>
            </a:r>
            <a:endParaRPr lang="en-US" b="1" dirty="0"/>
          </a:p>
          <a:p>
            <a:r>
              <a:rPr lang="en-US" u="sng" dirty="0">
                <a:hlinkClick r:id="rId9"/>
              </a:rPr>
              <a:t>http://alwaan202.blogspot.com/2016/04/blog-post.html</a:t>
            </a:r>
            <a:endParaRPr lang="en-US" dirty="0"/>
          </a:p>
          <a:p>
            <a:pPr algn="r" rtl="1"/>
            <a:r>
              <a:rPr lang="ar-SA" b="1" dirty="0"/>
              <a:t>القراءة البصرية – هدى البجادي</a:t>
            </a:r>
          </a:p>
          <a:p>
            <a:pPr marL="0" indent="0">
              <a:buNone/>
            </a:pPr>
            <a:endParaRPr lang="ar-SA" b="1" dirty="0"/>
          </a:p>
          <a:p>
            <a:pPr marL="0" indent="0">
              <a:buNone/>
            </a:pPr>
            <a:endParaRPr lang="en-US" b="1" dirty="0"/>
          </a:p>
        </p:txBody>
      </p:sp>
    </p:spTree>
    <p:extLst>
      <p:ext uri="{BB962C8B-B14F-4D97-AF65-F5344CB8AC3E}">
        <p14:creationId xmlns:p14="http://schemas.microsoft.com/office/powerpoint/2010/main" val="2061066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678A44A-1DEF-43DE-BD94-0F63DBEA7D0B}"/>
              </a:ext>
            </a:extLst>
          </p:cNvPr>
          <p:cNvSpPr txBox="1">
            <a:spLocks/>
          </p:cNvSpPr>
          <p:nvPr/>
        </p:nvSpPr>
        <p:spPr>
          <a:xfrm>
            <a:off x="159026" y="238540"/>
            <a:ext cx="8825948" cy="6619460"/>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r>
              <a:rPr lang="en-US" b="1" dirty="0">
                <a:hlinkClick r:id="rId2"/>
              </a:rPr>
              <a:t>http://www.fikr.com/article/</a:t>
            </a:r>
            <a:endParaRPr lang="ar-SA" b="1" dirty="0"/>
          </a:p>
          <a:p>
            <a:endParaRPr lang="ar-SA" sz="900" b="1" dirty="0"/>
          </a:p>
          <a:p>
            <a:r>
              <a:rPr lang="en-US" b="1" dirty="0">
                <a:hlinkClick r:id="rId3"/>
              </a:rPr>
              <a:t>https://www.youtube.com/watch?v=7Q9reLNAtUs</a:t>
            </a:r>
            <a:endParaRPr lang="en-US" b="1" dirty="0"/>
          </a:p>
          <a:p>
            <a:endParaRPr lang="en-US" sz="900" b="1" dirty="0"/>
          </a:p>
          <a:p>
            <a:r>
              <a:rPr lang="en-US" u="sng" dirty="0">
                <a:hlinkClick r:id="rId4"/>
              </a:rPr>
              <a:t>http://www2.nefec.org/learn/teacher/secondary/fluency/research/index.htm</a:t>
            </a:r>
            <a:endParaRPr lang="ar-SA" b="1" dirty="0"/>
          </a:p>
          <a:p>
            <a:pPr marL="0" indent="0">
              <a:buFont typeface="Arial" panose="020B0604020202020204" pitchFamily="34" charset="0"/>
              <a:buNone/>
            </a:pPr>
            <a:endParaRPr lang="ar-SA" sz="900" b="1" dirty="0"/>
          </a:p>
          <a:p>
            <a:r>
              <a:rPr lang="en-US" u="sng" dirty="0">
                <a:hlinkClick r:id="rId5"/>
              </a:rPr>
              <a:t>https://www.education.com/reference/article/reasons-teach-children-read-aloud/</a:t>
            </a:r>
            <a:endParaRPr lang="en-US" dirty="0"/>
          </a:p>
          <a:p>
            <a:endParaRPr lang="ar-SA" sz="900" b="1" dirty="0"/>
          </a:p>
          <a:p>
            <a:r>
              <a:rPr lang="en-US" u="sng" dirty="0">
                <a:hlinkClick r:id="rId6"/>
              </a:rPr>
              <a:t>www.readingrockets.org/helping/target/fluency</a:t>
            </a:r>
            <a:endParaRPr lang="ar-SA" u="sng" dirty="0"/>
          </a:p>
          <a:p>
            <a:endParaRPr lang="en-US" sz="900" u="sng" dirty="0"/>
          </a:p>
          <a:p>
            <a:r>
              <a:rPr lang="en-US" u="sng" dirty="0">
                <a:hlinkClick r:id="rId7"/>
              </a:rPr>
              <a:t>http://www.readingrockets.org/helping/target/fluency#do_kids</a:t>
            </a:r>
            <a:endParaRPr lang="en-US" u="sng" dirty="0"/>
          </a:p>
          <a:p>
            <a:endParaRPr lang="ar-SA" sz="900" u="sng" dirty="0"/>
          </a:p>
          <a:p>
            <a:r>
              <a:rPr lang="en-US" u="sng" dirty="0">
                <a:hlinkClick r:id="rId8"/>
              </a:rPr>
              <a:t>https://readingpartners.org/blog/5-easy-ways-parents-can-increase-their-childs-reading-fluency/</a:t>
            </a:r>
            <a:endParaRPr lang="en-US" u="sng" dirty="0"/>
          </a:p>
          <a:p>
            <a:endParaRPr lang="en-US" sz="900" u="sng" dirty="0"/>
          </a:p>
          <a:p>
            <a:r>
              <a:rPr lang="en-US" u="sng" dirty="0">
                <a:hlinkClick r:id="rId9"/>
              </a:rPr>
              <a:t>http://www.alukah.net/social/0/86043/#ixzz4zzLdtqDD</a:t>
            </a:r>
            <a:endParaRPr lang="en-US" u="sng" dirty="0"/>
          </a:p>
          <a:p>
            <a:pPr algn="r" rtl="1"/>
            <a:r>
              <a:rPr lang="ar-SA" dirty="0"/>
              <a:t>الوعي الصوتي – المرحلة التأسيسية في القرائية</a:t>
            </a:r>
          </a:p>
          <a:p>
            <a:r>
              <a:rPr lang="ar-SA" dirty="0"/>
              <a:t>*</a:t>
            </a:r>
            <a:r>
              <a:rPr lang="en-US" dirty="0"/>
              <a:t> </a:t>
            </a:r>
            <a:r>
              <a:rPr lang="en-US" u="sng" dirty="0">
                <a:hlinkClick r:id="rId10"/>
              </a:rPr>
              <a:t>http://www.alukah.net/social/0/79582/#ixzz510XRfIkr</a:t>
            </a:r>
            <a:endParaRPr lang="ar-SA" u="sng" dirty="0"/>
          </a:p>
          <a:p>
            <a:pPr algn="r" rtl="1"/>
            <a:r>
              <a:rPr lang="ar-SA" dirty="0"/>
              <a:t>القرائية: طريقة تدريس تركز في تحليل االمحتوى</a:t>
            </a:r>
            <a:endParaRPr lang="en-US" dirty="0"/>
          </a:p>
          <a:p>
            <a:r>
              <a:rPr lang="en-US" u="sng" dirty="0">
                <a:hlinkClick r:id="rId11"/>
              </a:rPr>
              <a:t>http://www.bised.org/portal/page.php?id=127&amp;type=3&amp;back=yes</a:t>
            </a:r>
            <a:endParaRPr lang="en-US" dirty="0"/>
          </a:p>
          <a:p>
            <a:endParaRPr lang="ar-SA" dirty="0"/>
          </a:p>
          <a:p>
            <a:pPr marL="0" indent="0">
              <a:buFont typeface="Arial" panose="020B0604020202020204" pitchFamily="34" charset="0"/>
              <a:buNone/>
            </a:pPr>
            <a:endParaRPr lang="en-US" dirty="0"/>
          </a:p>
          <a:p>
            <a:pPr marL="0" indent="0">
              <a:buFont typeface="Arial" panose="020B0604020202020204" pitchFamily="34" charset="0"/>
              <a:buNone/>
            </a:pPr>
            <a:endParaRPr lang="en-US" b="1" dirty="0"/>
          </a:p>
          <a:p>
            <a:endParaRPr lang="en-US" b="1" dirty="0"/>
          </a:p>
        </p:txBody>
      </p:sp>
    </p:spTree>
    <p:extLst>
      <p:ext uri="{BB962C8B-B14F-4D97-AF65-F5344CB8AC3E}">
        <p14:creationId xmlns:p14="http://schemas.microsoft.com/office/powerpoint/2010/main" val="2089382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998627-0E67-4704-A8A0-5657138A02F5}"/>
              </a:ext>
            </a:extLst>
          </p:cNvPr>
          <p:cNvSpPr>
            <a:spLocks noGrp="1"/>
          </p:cNvSpPr>
          <p:nvPr>
            <p:ph idx="1"/>
          </p:nvPr>
        </p:nvSpPr>
        <p:spPr>
          <a:xfrm>
            <a:off x="159026" y="2160106"/>
            <a:ext cx="8799443" cy="4697894"/>
          </a:xfrm>
        </p:spPr>
        <p:txBody>
          <a:bodyPr>
            <a:noAutofit/>
          </a:bodyPr>
          <a:lstStyle/>
          <a:p>
            <a:pPr marL="0" indent="0" algn="r" rtl="1">
              <a:lnSpc>
                <a:spcPct val="120000"/>
              </a:lnSpc>
              <a:buNone/>
            </a:pPr>
            <a:r>
              <a:rPr lang="ar-SA" b="1" dirty="0">
                <a:latin typeface="Simplified Arabic" panose="02020603050405020304" pitchFamily="18" charset="-78"/>
                <a:cs typeface="Simplified Arabic" panose="02020603050405020304" pitchFamily="18" charset="-78"/>
              </a:rPr>
              <a:t>القراءة ليست هواية بل هي مهارة هامة:</a:t>
            </a:r>
          </a:p>
          <a:p>
            <a:pPr algn="r" rtl="1">
              <a:lnSpc>
                <a:spcPct val="120000"/>
              </a:lnSpc>
            </a:pPr>
            <a:r>
              <a:rPr lang="ar-SA" b="1" dirty="0">
                <a:latin typeface="Simplified Arabic" panose="02020603050405020304" pitchFamily="18" charset="-78"/>
                <a:cs typeface="Simplified Arabic" panose="02020603050405020304" pitchFamily="18" charset="-78"/>
              </a:rPr>
              <a:t> لا يستغني عنها الإنسان، لأنها من إحدى الوسائل التي يعتمد عليها للتواصل ولتنمية ثقافته وخبراته وذاته. </a:t>
            </a:r>
          </a:p>
          <a:p>
            <a:pPr algn="r" rtl="1">
              <a:lnSpc>
                <a:spcPct val="120000"/>
              </a:lnSpc>
            </a:pPr>
            <a:endParaRPr lang="en-US" sz="800" b="1" dirty="0">
              <a:latin typeface="Simplified Arabic" panose="02020603050405020304" pitchFamily="18" charset="-78"/>
              <a:cs typeface="Simplified Arabic" panose="02020603050405020304" pitchFamily="18" charset="-78"/>
            </a:endParaRPr>
          </a:p>
          <a:p>
            <a:pPr algn="r" rtl="1">
              <a:lnSpc>
                <a:spcPct val="120000"/>
              </a:lnSpc>
            </a:pPr>
            <a:r>
              <a:rPr lang="ar-SA" b="1" dirty="0">
                <a:latin typeface="Simplified Arabic" panose="02020603050405020304" pitchFamily="18" charset="-78"/>
                <a:cs typeface="Simplified Arabic" panose="02020603050405020304" pitchFamily="18" charset="-78"/>
              </a:rPr>
              <a:t>تحتاج إلى وقت لتعلمها، وتتطلب جهدًا ومداومة عليها حتى تتحقق الغاية منها.</a:t>
            </a:r>
          </a:p>
          <a:p>
            <a:pPr algn="r" rtl="1">
              <a:lnSpc>
                <a:spcPct val="120000"/>
              </a:lnSpc>
            </a:pPr>
            <a:endParaRPr lang="ar-SA" sz="800" b="1" dirty="0">
              <a:latin typeface="Simplified Arabic" panose="02020603050405020304" pitchFamily="18" charset="-78"/>
              <a:cs typeface="Simplified Arabic" panose="02020603050405020304" pitchFamily="18" charset="-78"/>
            </a:endParaRPr>
          </a:p>
          <a:p>
            <a:pPr algn="r" rtl="1">
              <a:lnSpc>
                <a:spcPct val="120000"/>
              </a:lnSpc>
            </a:pPr>
            <a:r>
              <a:rPr lang="ar-EG" b="1" dirty="0"/>
              <a:t>وكلنا ندرك أهمية القراءة بطلاقة، حيث أنها تمكن الطلاب من فهم المعلومة، أو الفقرة، أو القصة، فالطالب الذي يقرأ ببطء ويتلعثم أثناء القراءة، ويقضي وقتًا طويلاً في تهج</a:t>
            </a:r>
            <a:r>
              <a:rPr lang="ar-SA" b="1" dirty="0"/>
              <a:t>ي</a:t>
            </a:r>
            <a:r>
              <a:rPr lang="ar-EG" b="1" dirty="0"/>
              <a:t> الكلمات، لا يستطيع – في أغلب الأحيان - أن يفهم ما يقرؤه.</a:t>
            </a:r>
            <a:endParaRPr lang="ar-SA" b="1" dirty="0">
              <a:latin typeface="Simplified Arabic" panose="02020603050405020304" pitchFamily="18" charset="-78"/>
              <a:cs typeface="Simplified Arabic" panose="02020603050405020304" pitchFamily="18" charset="-78"/>
            </a:endParaRPr>
          </a:p>
        </p:txBody>
      </p:sp>
      <p:sp>
        <p:nvSpPr>
          <p:cNvPr id="6" name="Title 1">
            <a:extLst>
              <a:ext uri="{FF2B5EF4-FFF2-40B4-BE49-F238E27FC236}">
                <a16:creationId xmlns:a16="http://schemas.microsoft.com/office/drawing/2014/main" id="{E3895E3F-C0CC-42A9-B1F0-60B9C8EF3E29}"/>
              </a:ext>
            </a:extLst>
          </p:cNvPr>
          <p:cNvSpPr>
            <a:spLocks noGrp="1"/>
          </p:cNvSpPr>
          <p:nvPr>
            <p:ph type="title"/>
          </p:nvPr>
        </p:nvSpPr>
        <p:spPr>
          <a:xfrm>
            <a:off x="0" y="318052"/>
            <a:ext cx="7673009" cy="1815548"/>
          </a:xfrm>
        </p:spPr>
        <p:txBody>
          <a:bodyPr>
            <a:normAutofit/>
          </a:bodyPr>
          <a:lstStyle/>
          <a:p>
            <a:pPr algn="ctr" rtl="1"/>
            <a:r>
              <a:rPr lang="ar-SA" sz="4400" b="1" dirty="0">
                <a:latin typeface="Simplified Arabic" panose="02020603050405020304" pitchFamily="18" charset="-78"/>
                <a:cs typeface="Simplified Arabic" panose="02020603050405020304" pitchFamily="18" charset="-78"/>
              </a:rPr>
              <a:t>هل تُعد القراءة من الهوايات؟ </a:t>
            </a:r>
            <a:endParaRPr lang="en-US" sz="4400" b="1"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1391025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5D4223-969B-45D9-A885-149B1E961BFC}"/>
              </a:ext>
            </a:extLst>
          </p:cNvPr>
          <p:cNvSpPr>
            <a:spLocks noGrp="1"/>
          </p:cNvSpPr>
          <p:nvPr>
            <p:ph idx="1"/>
          </p:nvPr>
        </p:nvSpPr>
        <p:spPr>
          <a:xfrm>
            <a:off x="145774" y="2336872"/>
            <a:ext cx="8710843" cy="4203075"/>
          </a:xfrm>
        </p:spPr>
        <p:txBody>
          <a:bodyPr>
            <a:noAutofit/>
          </a:bodyPr>
          <a:lstStyle/>
          <a:p>
            <a:pPr marL="0" indent="0" algn="r" rtl="1">
              <a:buNone/>
            </a:pPr>
            <a:r>
              <a:rPr lang="ar-SA" sz="2800" b="1" dirty="0"/>
              <a:t>المعجم الوسيط </a:t>
            </a:r>
            <a:r>
              <a:rPr lang="ar-SA" sz="2800" dirty="0"/>
              <a:t>(2 / 722) مادة "ق رأ"</a:t>
            </a:r>
            <a:r>
              <a:rPr lang="en-US" sz="2800" dirty="0"/>
              <a:t>:</a:t>
            </a:r>
          </a:p>
          <a:p>
            <a:pPr algn="r" rtl="1"/>
            <a:r>
              <a:rPr lang="en-US" sz="2800" dirty="0"/>
              <a:t>"</a:t>
            </a:r>
            <a:r>
              <a:rPr lang="ar-SA" sz="2800" dirty="0"/>
              <a:t>(قرأ): الكتاب - قراءة وقرآنًا</a:t>
            </a:r>
            <a:r>
              <a:rPr lang="en-US" sz="2800" dirty="0"/>
              <a:t>: </a:t>
            </a:r>
            <a:r>
              <a:rPr lang="ar-SA" sz="2800" b="1" dirty="0"/>
              <a:t>تتبَّع كلماته نظرًا، ونطَق بها</a:t>
            </a:r>
            <a:r>
              <a:rPr lang="ar-SA" sz="2800" dirty="0"/>
              <a:t>، و</a:t>
            </a:r>
            <a:r>
              <a:rPr lang="en-US" sz="2800" dirty="0"/>
              <a:t>: </a:t>
            </a:r>
            <a:r>
              <a:rPr lang="ar-SA" sz="2800" b="1" dirty="0"/>
              <a:t>تتبَّع كلماته ولم ينطق بها</a:t>
            </a:r>
            <a:r>
              <a:rPr lang="ar-SA" sz="2800" dirty="0"/>
              <a:t>، وسُمِّيَت (حديثًا) بالقراءة الصامتة، و: الآية من القرآن</a:t>
            </a:r>
            <a:r>
              <a:rPr lang="en-US" sz="2800" dirty="0"/>
              <a:t>: </a:t>
            </a:r>
            <a:r>
              <a:rPr lang="ar-SA" sz="2800" b="1" dirty="0"/>
              <a:t>نطَق بألفاظها عن نظر أو عن حفظ</a:t>
            </a:r>
            <a:r>
              <a:rPr lang="ar-SA" sz="2800" dirty="0"/>
              <a:t>، فهو قارئ (ج) قراء، و: عليه السلام قراءة: أبلغه إياه، و: الشيء قرءًا وقرآنًا: جمَعه وضم بعضه إلى بعض</a:t>
            </a:r>
            <a:r>
              <a:rPr lang="en-US" sz="2800" dirty="0"/>
              <a:t>"..</a:t>
            </a:r>
          </a:p>
          <a:p>
            <a:pPr marL="0" indent="0" algn="r" rtl="1">
              <a:buNone/>
            </a:pPr>
            <a:endParaRPr lang="ar-SA" sz="2800" b="1" dirty="0">
              <a:latin typeface="Simplified Arabic" panose="02020603050405020304" pitchFamily="18" charset="-78"/>
              <a:cs typeface="Simplified Arabic" panose="02020603050405020304" pitchFamily="18" charset="-78"/>
            </a:endParaRPr>
          </a:p>
          <a:p>
            <a:pPr marL="0" indent="0" algn="r" rtl="1">
              <a:buNone/>
            </a:pPr>
            <a:r>
              <a:rPr lang="ar-SA" sz="2800" b="1" dirty="0"/>
              <a:t>وهذا يدلنا على أن القراءة تكون لنصٍّ مكتوب، أو تتمثل في عملية النطق بكلمات من الذّهن.</a:t>
            </a:r>
            <a:endParaRPr lang="en-US" sz="2800" b="1" dirty="0">
              <a:latin typeface="Simplified Arabic" panose="02020603050405020304" pitchFamily="18" charset="-78"/>
              <a:cs typeface="Simplified Arabic" panose="02020603050405020304" pitchFamily="18" charset="-78"/>
            </a:endParaRPr>
          </a:p>
        </p:txBody>
      </p:sp>
      <p:sp>
        <p:nvSpPr>
          <p:cNvPr id="4" name="Title 1">
            <a:extLst>
              <a:ext uri="{FF2B5EF4-FFF2-40B4-BE49-F238E27FC236}">
                <a16:creationId xmlns:a16="http://schemas.microsoft.com/office/drawing/2014/main" id="{F7D0289E-875A-469C-A8DC-630374F31D07}"/>
              </a:ext>
            </a:extLst>
          </p:cNvPr>
          <p:cNvSpPr>
            <a:spLocks noGrp="1"/>
          </p:cNvSpPr>
          <p:nvPr>
            <p:ph type="title"/>
          </p:nvPr>
        </p:nvSpPr>
        <p:spPr>
          <a:xfrm>
            <a:off x="0" y="318052"/>
            <a:ext cx="7673009" cy="1815548"/>
          </a:xfrm>
        </p:spPr>
        <p:txBody>
          <a:bodyPr>
            <a:normAutofit/>
          </a:bodyPr>
          <a:lstStyle/>
          <a:p>
            <a:pPr algn="ctr" rtl="1"/>
            <a:r>
              <a:rPr lang="ar-SA" sz="7200" b="1" dirty="0">
                <a:solidFill>
                  <a:srgbClr val="FFFF00"/>
                </a:solidFill>
                <a:latin typeface="Simplified Arabic" panose="02020603050405020304" pitchFamily="18" charset="-78"/>
                <a:cs typeface="Simplified Arabic" panose="02020603050405020304" pitchFamily="18" charset="-78"/>
              </a:rPr>
              <a:t>القراءة</a:t>
            </a:r>
            <a:br>
              <a:rPr lang="ar-SA" sz="4400" b="1" dirty="0">
                <a:solidFill>
                  <a:srgbClr val="FFFF00"/>
                </a:solidFill>
                <a:latin typeface="Simplified Arabic" panose="02020603050405020304" pitchFamily="18" charset="-78"/>
                <a:cs typeface="Simplified Arabic" panose="02020603050405020304" pitchFamily="18" charset="-78"/>
              </a:rPr>
            </a:br>
            <a:r>
              <a:rPr lang="ar-SA" b="1" dirty="0">
                <a:solidFill>
                  <a:srgbClr val="FFFF00"/>
                </a:solidFill>
                <a:latin typeface="Simplified Arabic" panose="02020603050405020304" pitchFamily="18" charset="-78"/>
                <a:cs typeface="Simplified Arabic" panose="02020603050405020304" pitchFamily="18" charset="-78"/>
              </a:rPr>
              <a:t>في المعجم</a:t>
            </a:r>
            <a:endParaRPr lang="en-US" b="1" dirty="0">
              <a:solidFill>
                <a:srgbClr val="FFFF00"/>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1795436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5D4223-969B-45D9-A885-149B1E961BFC}"/>
              </a:ext>
            </a:extLst>
          </p:cNvPr>
          <p:cNvSpPr>
            <a:spLocks noGrp="1"/>
          </p:cNvSpPr>
          <p:nvPr>
            <p:ph idx="1"/>
          </p:nvPr>
        </p:nvSpPr>
        <p:spPr>
          <a:xfrm>
            <a:off x="145774" y="2082060"/>
            <a:ext cx="8799443" cy="3599316"/>
          </a:xfrm>
        </p:spPr>
        <p:txBody>
          <a:bodyPr>
            <a:noAutofit/>
          </a:bodyPr>
          <a:lstStyle/>
          <a:p>
            <a:pPr marL="0" indent="0" algn="r" rtl="1">
              <a:buNone/>
            </a:pPr>
            <a:r>
              <a:rPr lang="ar-SA" sz="2800" dirty="0"/>
              <a:t>في صحيح البخاري:</a:t>
            </a:r>
          </a:p>
          <a:p>
            <a:pPr algn="r" rtl="1"/>
            <a:r>
              <a:rPr lang="ar-SA" sz="2800" dirty="0"/>
              <a:t> "أنَّ الملَك جاء رسول الله صلى الله عليه وسلم، فقال: اقرأ، قال: ((فقلتُ: ما أنا بقارئ، ثمَّ عاد إلى مثْل ذلك، ثم أرسلني، فقال: اقرأ، فقلتُ: ما أنا بقارئ، فعاد إلى مثل ذلك، ثم أرسلني، فقال</a:t>
            </a:r>
            <a:r>
              <a:rPr lang="en-US" sz="2800" dirty="0"/>
              <a:t>: </a:t>
            </a:r>
            <a:r>
              <a:rPr lang="ar-SA" sz="2800" dirty="0"/>
              <a:t>﴿ </a:t>
            </a:r>
            <a:r>
              <a:rPr lang="ar-SA" sz="2800" b="1" dirty="0"/>
              <a:t>اقْرَأْ بِاسْمِ رَبِّكَ الَّذِي خَلَقَ </a:t>
            </a:r>
            <a:r>
              <a:rPr lang="en-US" sz="2800" b="1" dirty="0"/>
              <a:t>* </a:t>
            </a:r>
            <a:r>
              <a:rPr lang="ar-SA" sz="2800" b="1" dirty="0"/>
              <a:t>خَلَقَ الْإِنْسَانَ مِنْ عَلَقٍ</a:t>
            </a:r>
            <a:r>
              <a:rPr lang="ar-SA" sz="2800" dirty="0"/>
              <a:t> ﴾ العلق: 1</a:t>
            </a:r>
          </a:p>
          <a:p>
            <a:pPr marL="0" indent="0" algn="r" rtl="1">
              <a:buNone/>
            </a:pPr>
            <a:r>
              <a:rPr lang="ar-SA" sz="2800" dirty="0"/>
              <a:t>وحديث أخرجه أبو داود في سننِه وصحَّحه الألبانيُّ عن: فضل حافظ القرآن في الآخرة</a:t>
            </a:r>
            <a:r>
              <a:rPr lang="en-US" sz="2800" dirty="0"/>
              <a:t>:</a:t>
            </a:r>
          </a:p>
          <a:p>
            <a:pPr algn="r" rtl="1"/>
            <a:r>
              <a:rPr lang="ar-SA" sz="2800" dirty="0"/>
              <a:t>عن عبدالله بن عَمرو قال: قال رسول الله صلى الله عليه وسلم: </a:t>
            </a:r>
            <a:endParaRPr lang="en-US" sz="2800" dirty="0"/>
          </a:p>
          <a:p>
            <a:pPr marL="0" indent="0" algn="r" rtl="1">
              <a:buNone/>
            </a:pPr>
            <a:r>
              <a:rPr lang="ar-SA" sz="2800" b="1" dirty="0"/>
              <a:t>((يُقال لصاحِب القرآن: اقرأ وارتقِ ورتِّل كما كنتَ تُرتِّل في الدنيا؛ فإنَّ منزلك عند آخِرِ آية تقرؤها))</a:t>
            </a:r>
            <a:r>
              <a:rPr lang="en-US" sz="2800" b="1" dirty="0"/>
              <a:t>.</a:t>
            </a:r>
          </a:p>
          <a:p>
            <a:pPr algn="r" rtl="1"/>
            <a:endParaRPr lang="en-US" sz="2800" b="1" dirty="0">
              <a:latin typeface="Simplified Arabic" panose="02020603050405020304" pitchFamily="18" charset="-78"/>
              <a:cs typeface="Simplified Arabic" panose="02020603050405020304" pitchFamily="18" charset="-78"/>
            </a:endParaRPr>
          </a:p>
        </p:txBody>
      </p:sp>
      <p:sp>
        <p:nvSpPr>
          <p:cNvPr id="4" name="Title 1">
            <a:extLst>
              <a:ext uri="{FF2B5EF4-FFF2-40B4-BE49-F238E27FC236}">
                <a16:creationId xmlns:a16="http://schemas.microsoft.com/office/drawing/2014/main" id="{7F0FFEBA-F09E-4F77-BB78-049C6FAD97CC}"/>
              </a:ext>
            </a:extLst>
          </p:cNvPr>
          <p:cNvSpPr>
            <a:spLocks noGrp="1"/>
          </p:cNvSpPr>
          <p:nvPr>
            <p:ph type="title"/>
          </p:nvPr>
        </p:nvSpPr>
        <p:spPr>
          <a:xfrm>
            <a:off x="0" y="318052"/>
            <a:ext cx="7673009" cy="1815548"/>
          </a:xfrm>
        </p:spPr>
        <p:txBody>
          <a:bodyPr>
            <a:normAutofit/>
          </a:bodyPr>
          <a:lstStyle/>
          <a:p>
            <a:pPr algn="ctr" rtl="1"/>
            <a:r>
              <a:rPr lang="ar-SA" sz="4400" b="1" dirty="0">
                <a:solidFill>
                  <a:srgbClr val="FFFF00"/>
                </a:solidFill>
                <a:latin typeface="Simplified Arabic" panose="02020603050405020304" pitchFamily="18" charset="-78"/>
                <a:cs typeface="Simplified Arabic" panose="02020603050405020304" pitchFamily="18" charset="-78"/>
              </a:rPr>
              <a:t>ماذا ورد عن "القراءة" في القرآن والسنة؟</a:t>
            </a:r>
            <a:endParaRPr lang="en-US" sz="4400" b="1" dirty="0">
              <a:solidFill>
                <a:srgbClr val="FFFF00"/>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818471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D6504B1-4A32-4EBA-BB33-9EFE9818E750}"/>
              </a:ext>
            </a:extLst>
          </p:cNvPr>
          <p:cNvSpPr>
            <a:spLocks noGrp="1"/>
          </p:cNvSpPr>
          <p:nvPr>
            <p:ph idx="1"/>
          </p:nvPr>
        </p:nvSpPr>
        <p:spPr/>
        <p:txBody>
          <a:bodyPr/>
          <a:lstStyle/>
          <a:p>
            <a:endParaRPr lang="en-US" dirty="0"/>
          </a:p>
        </p:txBody>
      </p:sp>
      <p:pic>
        <p:nvPicPr>
          <p:cNvPr id="7" name="Content Placeholder 6">
            <a:extLst>
              <a:ext uri="{FF2B5EF4-FFF2-40B4-BE49-F238E27FC236}">
                <a16:creationId xmlns:a16="http://schemas.microsoft.com/office/drawing/2014/main" id="{43794523-E42F-46FB-8EF2-09B1C84F66E3}"/>
              </a:ext>
            </a:extLst>
          </p:cNvPr>
          <p:cNvPicPr>
            <a:picLocks noChangeAspect="1"/>
          </p:cNvPicPr>
          <p:nvPr/>
        </p:nvPicPr>
        <p:blipFill rotWithShape="1">
          <a:blip r:embed="rId2"/>
          <a:srcRect t="3535"/>
          <a:stretch/>
        </p:blipFill>
        <p:spPr>
          <a:xfrm>
            <a:off x="172281" y="1364970"/>
            <a:ext cx="8823912" cy="5221359"/>
          </a:xfrm>
          <a:prstGeom prst="rect">
            <a:avLst/>
          </a:prstGeom>
        </p:spPr>
      </p:pic>
      <p:sp>
        <p:nvSpPr>
          <p:cNvPr id="9" name="Title 1">
            <a:extLst>
              <a:ext uri="{FF2B5EF4-FFF2-40B4-BE49-F238E27FC236}">
                <a16:creationId xmlns:a16="http://schemas.microsoft.com/office/drawing/2014/main" id="{6E133CFB-05E9-484C-93E1-062A8D4C17A4}"/>
              </a:ext>
            </a:extLst>
          </p:cNvPr>
          <p:cNvSpPr>
            <a:spLocks noGrp="1"/>
          </p:cNvSpPr>
          <p:nvPr>
            <p:ph type="title"/>
          </p:nvPr>
        </p:nvSpPr>
        <p:spPr>
          <a:xfrm>
            <a:off x="0" y="79515"/>
            <a:ext cx="7673009" cy="1815548"/>
          </a:xfrm>
        </p:spPr>
        <p:txBody>
          <a:bodyPr>
            <a:normAutofit/>
          </a:bodyPr>
          <a:lstStyle/>
          <a:p>
            <a:pPr algn="ctr" rtl="1"/>
            <a:r>
              <a:rPr lang="ar-SA" sz="4400" b="1" dirty="0">
                <a:latin typeface="Simplified Arabic" panose="02020603050405020304" pitchFamily="18" charset="-78"/>
                <a:cs typeface="Simplified Arabic" panose="02020603050405020304" pitchFamily="18" charset="-78"/>
              </a:rPr>
              <a:t>هل تستطيع  قراءة هذه الفقرة؟ </a:t>
            </a:r>
            <a:endParaRPr lang="en-US" sz="4400" b="1" dirty="0">
              <a:latin typeface="Simplified Arabic" panose="02020603050405020304" pitchFamily="18" charset="-78"/>
              <a:cs typeface="Simplified Arabic" panose="02020603050405020304" pitchFamily="18" charset="-78"/>
            </a:endParaRPr>
          </a:p>
        </p:txBody>
      </p:sp>
      <p:sp>
        <p:nvSpPr>
          <p:cNvPr id="2" name="TextBox 1">
            <a:extLst>
              <a:ext uri="{FF2B5EF4-FFF2-40B4-BE49-F238E27FC236}">
                <a16:creationId xmlns:a16="http://schemas.microsoft.com/office/drawing/2014/main" id="{A1E6E3B0-0305-499D-A623-00392C402F66}"/>
              </a:ext>
            </a:extLst>
          </p:cNvPr>
          <p:cNvSpPr txBox="1"/>
          <p:nvPr/>
        </p:nvSpPr>
        <p:spPr>
          <a:xfrm>
            <a:off x="-66256" y="6122504"/>
            <a:ext cx="2120348" cy="584775"/>
          </a:xfrm>
          <a:prstGeom prst="rect">
            <a:avLst/>
          </a:prstGeom>
          <a:noFill/>
        </p:spPr>
        <p:txBody>
          <a:bodyPr wrap="square" rtlCol="0">
            <a:spAutoFit/>
          </a:bodyPr>
          <a:lstStyle/>
          <a:p>
            <a:pPr algn="ctr" rtl="1"/>
            <a:r>
              <a:rPr lang="ar-SA" sz="3200" b="1" dirty="0">
                <a:solidFill>
                  <a:schemeClr val="bg1"/>
                </a:solidFill>
                <a:latin typeface="Simplified Arabic" panose="02020603050405020304" pitchFamily="18" charset="-78"/>
                <a:cs typeface="Simplified Arabic" panose="02020603050405020304" pitchFamily="18" charset="-78"/>
              </a:rPr>
              <a:t>نص منقول</a:t>
            </a:r>
            <a:endParaRPr lang="en-US" sz="3200" b="1" dirty="0">
              <a:solidFill>
                <a:schemeClr val="bg1"/>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2343386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998627-0E67-4704-A8A0-5657138A02F5}"/>
              </a:ext>
            </a:extLst>
          </p:cNvPr>
          <p:cNvSpPr>
            <a:spLocks noGrp="1"/>
          </p:cNvSpPr>
          <p:nvPr>
            <p:ph idx="1"/>
          </p:nvPr>
        </p:nvSpPr>
        <p:spPr>
          <a:xfrm>
            <a:off x="92766" y="1951663"/>
            <a:ext cx="8865704" cy="4903305"/>
          </a:xfrm>
        </p:spPr>
        <p:txBody>
          <a:bodyPr>
            <a:normAutofit fontScale="92500" lnSpcReduction="10000"/>
          </a:bodyPr>
          <a:lstStyle/>
          <a:p>
            <a:pPr algn="r" rtl="1"/>
            <a:r>
              <a:rPr lang="ar-SA" dirty="0"/>
              <a:t>"</a:t>
            </a:r>
            <a:r>
              <a:rPr lang="ar-SA" b="1" dirty="0"/>
              <a:t>القراءة عملية تفكير معقَّدة، تشمل تفسير الرموز المكتوبة (الكلمات والتراكيب)، وربطها بالمعاني، ثم تفسير تلك المعاني وَفقًا لخبرات القارئ الشخصية، وبناءً على ذلك فإنَّ القراءة تتضمَّن عمليتَين متصلتين هما: العملية الأولى (ميكانيكية)، والعمليَّة الثانية (عقلية)" </a:t>
            </a:r>
            <a:r>
              <a:rPr lang="ar-SA" dirty="0"/>
              <a:t>د. هدى محمد إمام صالح - كلية التربية، جامعة عين شمس" </a:t>
            </a:r>
          </a:p>
          <a:p>
            <a:pPr marL="0" indent="0" algn="r" rtl="1">
              <a:buNone/>
            </a:pPr>
            <a:r>
              <a:rPr lang="ar-SA" dirty="0"/>
              <a:t>فالقراءة هي "عمليَّة عقلية معقَّدة، تتضمَّن عددًا مِن العمليات العقلية الأخرى تتمثَّل في</a:t>
            </a:r>
            <a:r>
              <a:rPr lang="en-US" dirty="0"/>
              <a:t>:</a:t>
            </a:r>
          </a:p>
          <a:p>
            <a:pPr algn="r" rtl="1"/>
            <a:r>
              <a:rPr lang="en-US" b="1" dirty="0"/>
              <a:t>1- </a:t>
            </a:r>
            <a:r>
              <a:rPr lang="ar-SA" b="1" dirty="0"/>
              <a:t>عملية فسيولوجية ميكانيكيَّة</a:t>
            </a:r>
            <a:r>
              <a:rPr lang="en-US" b="1" dirty="0"/>
              <a:t>:</a:t>
            </a:r>
            <a:r>
              <a:rPr lang="en-US" dirty="0"/>
              <a:t> </a:t>
            </a:r>
            <a:r>
              <a:rPr lang="ar-SA" dirty="0"/>
              <a:t>تتمثَّل في إدراك الرموز المكتوبة، والاستِجابة لها بصريًّا، ونقلها إلى العقل</a:t>
            </a:r>
            <a:r>
              <a:rPr lang="en-US" dirty="0"/>
              <a:t>.</a:t>
            </a:r>
          </a:p>
          <a:p>
            <a:pPr marL="0" indent="0" algn="r" rtl="1">
              <a:buNone/>
            </a:pPr>
            <a:endParaRPr lang="en-US" sz="900" dirty="0"/>
          </a:p>
          <a:p>
            <a:pPr algn="r" rtl="1"/>
            <a:r>
              <a:rPr lang="en-US" b="1" dirty="0"/>
              <a:t>2- </a:t>
            </a:r>
            <a:r>
              <a:rPr lang="ar-SA" b="1" dirty="0"/>
              <a:t>عملية عقليَّة فِكريَّة</a:t>
            </a:r>
            <a:r>
              <a:rPr lang="en-US" b="1" dirty="0"/>
              <a:t>: </a:t>
            </a:r>
            <a:r>
              <a:rPr lang="ar-SA" dirty="0"/>
              <a:t>تتمثَّل في العمليات العقلية التي تفسر الرموز التي تلقاها العقل في المرحلة السابِقة، فتُصبِح ألفاظًا لها دلالات مفهومة تُعبِّر عن معنى في عقل القارئ</a:t>
            </a:r>
            <a:r>
              <a:rPr lang="en-US" dirty="0"/>
              <a:t>.</a:t>
            </a:r>
          </a:p>
          <a:p>
            <a:pPr marL="0" indent="0" algn="r" rtl="1">
              <a:buNone/>
            </a:pPr>
            <a:endParaRPr lang="en-US" sz="900" dirty="0"/>
          </a:p>
          <a:p>
            <a:pPr algn="r" rtl="1"/>
            <a:r>
              <a:rPr lang="en-US" b="1" dirty="0"/>
              <a:t>3- </a:t>
            </a:r>
            <a:r>
              <a:rPr lang="ar-SA" b="1" dirty="0"/>
              <a:t>عملية نفسية خبَريَّة</a:t>
            </a:r>
            <a:r>
              <a:rPr lang="en-US" b="1" dirty="0"/>
              <a:t>:</a:t>
            </a:r>
            <a:r>
              <a:rPr lang="en-US" dirty="0"/>
              <a:t> </a:t>
            </a:r>
            <a:r>
              <a:rPr lang="ar-SA" dirty="0"/>
              <a:t>تتمثَّل في ربط القارئ بين المعنى المُدرك سابقًا وبين خبراته؛ مما يُكسبُه خبرةً جديدة</a:t>
            </a:r>
            <a:r>
              <a:rPr lang="en-US" dirty="0"/>
              <a:t>.</a:t>
            </a:r>
          </a:p>
          <a:p>
            <a:pPr marL="0" indent="0" algn="r" rtl="1">
              <a:buNone/>
            </a:pPr>
            <a:endParaRPr lang="en-US" sz="900" dirty="0"/>
          </a:p>
          <a:p>
            <a:pPr marL="0" indent="0" algn="r" rtl="1">
              <a:buNone/>
            </a:pPr>
            <a:r>
              <a:rPr lang="ar-SA" dirty="0"/>
              <a:t>وهذا ما أشار إليه الدكتور حسن شحاتة في كتابه</a:t>
            </a:r>
            <a:r>
              <a:rPr lang="en-US" dirty="0"/>
              <a:t> "</a:t>
            </a:r>
            <a:r>
              <a:rPr lang="ar-SA" b="1" dirty="0"/>
              <a:t>تعليم اللغة العربية بين النظرية والتطبيق</a:t>
            </a:r>
            <a:r>
              <a:rPr lang="en-US" dirty="0"/>
              <a:t>" </a:t>
            </a:r>
            <a:r>
              <a:rPr lang="ar-SA" dirty="0"/>
              <a:t>من (ص: 105) حتى (ص: 110)</a:t>
            </a:r>
            <a:r>
              <a:rPr lang="en-US" dirty="0"/>
              <a:t>.</a:t>
            </a:r>
            <a:r>
              <a:rPr lang="ar-SA" dirty="0"/>
              <a:t>" *</a:t>
            </a:r>
            <a:endParaRPr lang="en-US" dirty="0"/>
          </a:p>
          <a:p>
            <a:pPr marL="0" indent="0" algn="r" rtl="1">
              <a:buNone/>
            </a:pPr>
            <a:endParaRPr lang="en-US" dirty="0"/>
          </a:p>
          <a:p>
            <a:pPr marL="0" indent="0" algn="r" rtl="1">
              <a:lnSpc>
                <a:spcPct val="120000"/>
              </a:lnSpc>
              <a:buNone/>
            </a:pPr>
            <a:endParaRPr lang="ar-SA" sz="3300" b="1" dirty="0">
              <a:latin typeface="Simplified Arabic" panose="02020603050405020304" pitchFamily="18" charset="-78"/>
              <a:cs typeface="Simplified Arabic" panose="02020603050405020304" pitchFamily="18" charset="-78"/>
            </a:endParaRPr>
          </a:p>
          <a:p>
            <a:pPr marL="0" indent="0" algn="r" rtl="1">
              <a:lnSpc>
                <a:spcPct val="120000"/>
              </a:lnSpc>
              <a:buNone/>
            </a:pPr>
            <a:endParaRPr lang="ar-SA" sz="3300" b="1" dirty="0">
              <a:latin typeface="Simplified Arabic" panose="02020603050405020304" pitchFamily="18" charset="-78"/>
              <a:cs typeface="Simplified Arabic" panose="02020603050405020304" pitchFamily="18" charset="-78"/>
            </a:endParaRPr>
          </a:p>
          <a:p>
            <a:pPr marL="0" indent="0" algn="r" rtl="1">
              <a:lnSpc>
                <a:spcPct val="120000"/>
              </a:lnSpc>
              <a:buNone/>
            </a:pPr>
            <a:endParaRPr lang="ar-SA" sz="3300" b="1" dirty="0">
              <a:latin typeface="Simplified Arabic" panose="02020603050405020304" pitchFamily="18" charset="-78"/>
              <a:cs typeface="Simplified Arabic" panose="02020603050405020304" pitchFamily="18" charset="-78"/>
            </a:endParaRPr>
          </a:p>
        </p:txBody>
      </p:sp>
      <p:sp>
        <p:nvSpPr>
          <p:cNvPr id="6" name="Title 1">
            <a:extLst>
              <a:ext uri="{FF2B5EF4-FFF2-40B4-BE49-F238E27FC236}">
                <a16:creationId xmlns:a16="http://schemas.microsoft.com/office/drawing/2014/main" id="{E3895E3F-C0CC-42A9-B1F0-60B9C8EF3E29}"/>
              </a:ext>
            </a:extLst>
          </p:cNvPr>
          <p:cNvSpPr>
            <a:spLocks noGrp="1"/>
          </p:cNvSpPr>
          <p:nvPr>
            <p:ph type="title"/>
          </p:nvPr>
        </p:nvSpPr>
        <p:spPr>
          <a:xfrm>
            <a:off x="0" y="318052"/>
            <a:ext cx="7673009" cy="1815548"/>
          </a:xfrm>
        </p:spPr>
        <p:txBody>
          <a:bodyPr>
            <a:normAutofit/>
          </a:bodyPr>
          <a:lstStyle/>
          <a:p>
            <a:pPr algn="ctr" rtl="1"/>
            <a:r>
              <a:rPr lang="ar-SA" sz="4400" b="1" dirty="0">
                <a:solidFill>
                  <a:srgbClr val="FFFF00"/>
                </a:solidFill>
                <a:latin typeface="Simplified Arabic" panose="02020603050405020304" pitchFamily="18" charset="-78"/>
                <a:cs typeface="Simplified Arabic" panose="02020603050405020304" pitchFamily="18" charset="-78"/>
              </a:rPr>
              <a:t>تعريف القراءة</a:t>
            </a:r>
            <a:endParaRPr lang="en-US" sz="4400" b="1" dirty="0">
              <a:solidFill>
                <a:srgbClr val="FFFF00"/>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157264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998627-0E67-4704-A8A0-5657138A02F5}"/>
              </a:ext>
            </a:extLst>
          </p:cNvPr>
          <p:cNvSpPr>
            <a:spLocks noGrp="1"/>
          </p:cNvSpPr>
          <p:nvPr>
            <p:ph idx="1"/>
          </p:nvPr>
        </p:nvSpPr>
        <p:spPr>
          <a:xfrm>
            <a:off x="92766" y="2199861"/>
            <a:ext cx="8865704" cy="4658140"/>
          </a:xfrm>
        </p:spPr>
        <p:txBody>
          <a:bodyPr>
            <a:normAutofit fontScale="77500" lnSpcReduction="20000"/>
          </a:bodyPr>
          <a:lstStyle/>
          <a:p>
            <a:pPr marL="0" indent="0" algn="r" rtl="1">
              <a:lnSpc>
                <a:spcPct val="120000"/>
              </a:lnSpc>
              <a:buNone/>
            </a:pPr>
            <a:r>
              <a:rPr lang="ar-SA" sz="3300" b="1" dirty="0">
                <a:latin typeface="Simplified Arabic" panose="02020603050405020304" pitchFamily="18" charset="-78"/>
                <a:cs typeface="Simplified Arabic" panose="02020603050405020304" pitchFamily="18" charset="-78"/>
              </a:rPr>
              <a:t>ومن هذا نستنتج أن القراءة هي عملية معرفية تعتمد على الإدراك والفهم والتذكر والاستنتاج والتذوق والانفعال ... وتتطلب:</a:t>
            </a:r>
          </a:p>
          <a:p>
            <a:pPr algn="r" rtl="1">
              <a:lnSpc>
                <a:spcPct val="120000"/>
              </a:lnSpc>
            </a:pPr>
            <a:r>
              <a:rPr lang="ar-SA" sz="3300" b="1" dirty="0">
                <a:latin typeface="Simplified Arabic" panose="02020603050405020304" pitchFamily="18" charset="-78"/>
                <a:cs typeface="Simplified Arabic" panose="02020603050405020304" pitchFamily="18" charset="-78"/>
              </a:rPr>
              <a:t> معرفة الحروف الهجائية التي تقع عليها عينا الإنسان. </a:t>
            </a:r>
          </a:p>
          <a:p>
            <a:pPr algn="r" rtl="1">
              <a:lnSpc>
                <a:spcPct val="120000"/>
              </a:lnSpc>
            </a:pPr>
            <a:r>
              <a:rPr lang="ar-SA" sz="3300" b="1" dirty="0">
                <a:latin typeface="Simplified Arabic" panose="02020603050405020304" pitchFamily="18" charset="-78"/>
                <a:cs typeface="Simplified Arabic" panose="02020603050405020304" pitchFamily="18" charset="-78"/>
              </a:rPr>
              <a:t>نطق صوت الحروف بعد إضاقة الحركات (رموز الحروف المتحركة ورمزي السكون والشدة) وحروف المد، ثم ربطها ببعضها البعض لتكوين مقاطع ثم كلمات يدركها العقل.</a:t>
            </a:r>
            <a:r>
              <a:rPr lang="en-US" sz="3300" b="1" dirty="0">
                <a:latin typeface="Simplified Arabic" panose="02020603050405020304" pitchFamily="18" charset="-78"/>
                <a:cs typeface="Simplified Arabic" panose="02020603050405020304" pitchFamily="18" charset="-78"/>
              </a:rPr>
              <a:t> </a:t>
            </a:r>
            <a:r>
              <a:rPr lang="ar-SA" sz="3300" b="1" dirty="0">
                <a:latin typeface="Simplified Arabic" panose="02020603050405020304" pitchFamily="18" charset="-78"/>
                <a:cs typeface="Simplified Arabic" panose="02020603050405020304" pitchFamily="18" charset="-78"/>
              </a:rPr>
              <a:t> وهي ما يعرف بعملية "فك الشفرة“.</a:t>
            </a:r>
          </a:p>
          <a:p>
            <a:pPr algn="r" rtl="1">
              <a:lnSpc>
                <a:spcPct val="120000"/>
              </a:lnSpc>
            </a:pPr>
            <a:r>
              <a:rPr lang="ar-SA" sz="3300" b="1" dirty="0">
                <a:latin typeface="Simplified Arabic" panose="02020603050405020304" pitchFamily="18" charset="-78"/>
                <a:cs typeface="Simplified Arabic" panose="02020603050405020304" pitchFamily="18" charset="-78"/>
              </a:rPr>
              <a:t>ثم تخزينها مع ما يكملها من كلمات أخري (مرادفات، متضادات، متلازمات أو غير ذلك) في سياقات معينة إلى حين الاحتياج إليها. </a:t>
            </a:r>
          </a:p>
          <a:p>
            <a:pPr algn="r" rtl="1">
              <a:lnSpc>
                <a:spcPct val="120000"/>
              </a:lnSpc>
            </a:pPr>
            <a:r>
              <a:rPr lang="ar-SA" sz="3300" b="1" dirty="0">
                <a:latin typeface="Simplified Arabic" panose="02020603050405020304" pitchFamily="18" charset="-78"/>
                <a:cs typeface="Simplified Arabic" panose="02020603050405020304" pitchFamily="18" charset="-78"/>
              </a:rPr>
              <a:t>ثم استدعاءها لتعين الإنسان على والفهم والاستيعاب أثناء القراءة والتواصل بأشكاله المختلفة.</a:t>
            </a:r>
          </a:p>
          <a:p>
            <a:pPr marL="0" indent="0" algn="r" rtl="1">
              <a:lnSpc>
                <a:spcPct val="120000"/>
              </a:lnSpc>
              <a:buNone/>
            </a:pPr>
            <a:endParaRPr lang="ar-SA" sz="3300" b="1" dirty="0">
              <a:latin typeface="Simplified Arabic" panose="02020603050405020304" pitchFamily="18" charset="-78"/>
              <a:cs typeface="Simplified Arabic" panose="02020603050405020304" pitchFamily="18" charset="-78"/>
            </a:endParaRPr>
          </a:p>
        </p:txBody>
      </p:sp>
      <p:sp>
        <p:nvSpPr>
          <p:cNvPr id="6" name="Title 1">
            <a:extLst>
              <a:ext uri="{FF2B5EF4-FFF2-40B4-BE49-F238E27FC236}">
                <a16:creationId xmlns:a16="http://schemas.microsoft.com/office/drawing/2014/main" id="{E3895E3F-C0CC-42A9-B1F0-60B9C8EF3E29}"/>
              </a:ext>
            </a:extLst>
          </p:cNvPr>
          <p:cNvSpPr>
            <a:spLocks noGrp="1"/>
          </p:cNvSpPr>
          <p:nvPr>
            <p:ph type="title"/>
          </p:nvPr>
        </p:nvSpPr>
        <p:spPr>
          <a:xfrm>
            <a:off x="0" y="318052"/>
            <a:ext cx="7673009" cy="1815548"/>
          </a:xfrm>
        </p:spPr>
        <p:txBody>
          <a:bodyPr>
            <a:normAutofit/>
          </a:bodyPr>
          <a:lstStyle/>
          <a:p>
            <a:pPr algn="ctr" rtl="1"/>
            <a:r>
              <a:rPr lang="ar-SA" sz="4400" b="1" dirty="0">
                <a:latin typeface="Simplified Arabic" panose="02020603050405020304" pitchFamily="18" charset="-78"/>
                <a:cs typeface="Simplified Arabic" panose="02020603050405020304" pitchFamily="18" charset="-78"/>
              </a:rPr>
              <a:t>تعريف القراءة  </a:t>
            </a:r>
            <a:r>
              <a:rPr lang="ar-SA" sz="2800" b="1" dirty="0">
                <a:latin typeface="Simplified Arabic" panose="02020603050405020304" pitchFamily="18" charset="-78"/>
                <a:cs typeface="Simplified Arabic" panose="02020603050405020304" pitchFamily="18" charset="-78"/>
              </a:rPr>
              <a:t>تابع</a:t>
            </a:r>
            <a:endParaRPr lang="en-US" sz="2800" b="1"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3486504374"/>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Berlin</Template>
  <TotalTime>3710</TotalTime>
  <Words>2014</Words>
  <Application>Microsoft Office PowerPoint</Application>
  <PresentationFormat>On-screen Show (4:3)</PresentationFormat>
  <Paragraphs>221</Paragraphs>
  <Slides>32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Simplified Arabic</vt:lpstr>
      <vt:lpstr>Times New Roman</vt:lpstr>
      <vt:lpstr>Trebuchet MS</vt:lpstr>
      <vt:lpstr>Wingdings</vt:lpstr>
      <vt:lpstr>Berlin</vt:lpstr>
      <vt:lpstr>Promote Fluency to Enhance Arabic Learning </vt:lpstr>
      <vt:lpstr>تعزيز مهارة الطلاقة القرائية  لتحسين تعلم اللغة العربية </vt:lpstr>
      <vt:lpstr>ما هي هوايتك المفضلة؟</vt:lpstr>
      <vt:lpstr>هل تُعد القراءة من الهوايات؟ </vt:lpstr>
      <vt:lpstr>القراءة في المعجم</vt:lpstr>
      <vt:lpstr>ماذا ورد عن "القراءة" في القرآن والسنة؟</vt:lpstr>
      <vt:lpstr>هل تستطيع  قراءة هذه الفقرة؟ </vt:lpstr>
      <vt:lpstr>تعريف القراءة</vt:lpstr>
      <vt:lpstr>تعريف القراءة  تابع</vt:lpstr>
      <vt:lpstr>أنواع القراءة</vt:lpstr>
      <vt:lpstr>مراحل القراءة</vt:lpstr>
      <vt:lpstr>ما معنى الطلاقة أثناء القراءة؟</vt:lpstr>
      <vt:lpstr>الطريقة التركيبية في تعليم القراءة</vt:lpstr>
      <vt:lpstr>PowerPoint Presentation</vt:lpstr>
      <vt:lpstr>معوقات الطلاقة عند تعليم القراءة</vt:lpstr>
      <vt:lpstr>كيف نساعد الطالب المتعثّر في القراءة؟</vt:lpstr>
      <vt:lpstr>مواصفات قراءة المعلم الجهرية </vt:lpstr>
      <vt:lpstr>خطوات تدريجية لتنمية الطلاقة القرائية</vt:lpstr>
      <vt:lpstr>نمذجة القراءة</vt:lpstr>
      <vt:lpstr>القراءة الجهرية المتكررة</vt:lpstr>
      <vt:lpstr>اقرأ مع/ لزميل أو للغير</vt:lpstr>
      <vt:lpstr>إعادة قراءة القصص المحببة</vt:lpstr>
      <vt:lpstr>القراءة الحرة</vt:lpstr>
      <vt:lpstr>القراءة الحرة</vt:lpstr>
      <vt:lpstr>القراءة السريعة</vt:lpstr>
      <vt:lpstr>الكلمات البصرية</vt:lpstr>
      <vt:lpstr>تطبيقات عملية وأنشطة صفّيّة</vt:lpstr>
      <vt:lpstr>كيف نقيّم الطلاقة القرائية؟</vt:lpstr>
      <vt:lpstr>نصائح لتعزيز الطلاقة القرائية</vt:lpstr>
      <vt:lpstr>Contact Information</vt:lpstr>
      <vt:lpstr>المراجع</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Amal Elhoseiny</dc:creator>
  <cp:lastModifiedBy>Amal Elhoseiny</cp:lastModifiedBy>
  <cp:revision>177</cp:revision>
  <dcterms:created xsi:type="dcterms:W3CDTF">2017-11-27T05:14:55Z</dcterms:created>
  <dcterms:modified xsi:type="dcterms:W3CDTF">2017-12-12T18:32:45Z</dcterms:modified>
</cp:coreProperties>
</file>