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324" r:id="rId2"/>
    <p:sldId id="341" r:id="rId3"/>
    <p:sldId id="342" r:id="rId4"/>
    <p:sldId id="279" r:id="rId5"/>
    <p:sldId id="360" r:id="rId6"/>
    <p:sldId id="326" r:id="rId7"/>
    <p:sldId id="343" r:id="rId8"/>
    <p:sldId id="256" r:id="rId9"/>
    <p:sldId id="257" r:id="rId10"/>
    <p:sldId id="325" r:id="rId11"/>
    <p:sldId id="344" r:id="rId12"/>
    <p:sldId id="346" r:id="rId13"/>
    <p:sldId id="353" r:id="rId14"/>
    <p:sldId id="352" r:id="rId15"/>
    <p:sldId id="358" r:id="rId16"/>
    <p:sldId id="359" r:id="rId17"/>
    <p:sldId id="355" r:id="rId18"/>
    <p:sldId id="348" r:id="rId19"/>
    <p:sldId id="349" r:id="rId20"/>
    <p:sldId id="350" r:id="rId21"/>
    <p:sldId id="345" r:id="rId22"/>
    <p:sldId id="347" r:id="rId23"/>
    <p:sldId id="361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2A90C8"/>
    <a:srgbClr val="2D98D3"/>
    <a:srgbClr val="FCF600"/>
    <a:srgbClr val="F56F0B"/>
    <a:srgbClr val="F67D22"/>
    <a:srgbClr val="5FCD0D"/>
    <a:srgbClr val="FFFF25"/>
    <a:srgbClr val="4C1821"/>
    <a:srgbClr val="178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8" autoAdjust="0"/>
    <p:restoredTop sz="99871" autoAdjust="0"/>
  </p:normalViewPr>
  <p:slideViewPr>
    <p:cSldViewPr snapToGrid="0">
      <p:cViewPr>
        <p:scale>
          <a:sx n="51" d="100"/>
          <a:sy n="51" d="100"/>
        </p:scale>
        <p:origin x="-122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8C19E-2524-40B4-B64E-67E158C9C8C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8B8064-5866-4B11-BD7A-36D0913C651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pair</a:t>
          </a:r>
          <a:endParaRPr lang="en-US" dirty="0"/>
        </a:p>
      </dgm:t>
    </dgm:pt>
    <dgm:pt modelId="{85617AC1-FC43-4464-99D9-C3A388B99206}" type="parTrans" cxnId="{7C36D9D7-BD4A-4BE5-83B5-71741620AE64}">
      <dgm:prSet/>
      <dgm:spPr/>
      <dgm:t>
        <a:bodyPr/>
        <a:lstStyle/>
        <a:p>
          <a:endParaRPr lang="en-US"/>
        </a:p>
      </dgm:t>
    </dgm:pt>
    <dgm:pt modelId="{96888F68-F906-4806-9F13-509C10714589}" type="sibTrans" cxnId="{7C36D9D7-BD4A-4BE5-83B5-71741620AE64}">
      <dgm:prSet/>
      <dgm:spPr/>
      <dgm:t>
        <a:bodyPr/>
        <a:lstStyle/>
        <a:p>
          <a:endParaRPr lang="en-US"/>
        </a:p>
      </dgm:t>
    </dgm:pt>
    <dgm:pt modelId="{BF6CD530-B93C-4D2F-8889-489E0ED08863}">
      <dgm:prSet phldrT="[Text]"/>
      <dgm:spPr/>
      <dgm:t>
        <a:bodyPr/>
        <a:lstStyle/>
        <a:p>
          <a:r>
            <a:rPr lang="en-US" b="1" dirty="0" smtClean="0"/>
            <a:t>Key Content Areas of Quran Curriculum</a:t>
          </a:r>
          <a:endParaRPr lang="en-US" b="1" dirty="0"/>
        </a:p>
      </dgm:t>
    </dgm:pt>
    <dgm:pt modelId="{9CE045CC-1C47-40D1-9275-CBA586F39694}" type="parTrans" cxnId="{18A7D895-5123-47E9-B90E-2A17D234C7CE}">
      <dgm:prSet/>
      <dgm:spPr/>
      <dgm:t>
        <a:bodyPr/>
        <a:lstStyle/>
        <a:p>
          <a:endParaRPr lang="en-US"/>
        </a:p>
      </dgm:t>
    </dgm:pt>
    <dgm:pt modelId="{2F505915-D86D-4C14-8350-ED53784F753A}" type="sibTrans" cxnId="{18A7D895-5123-47E9-B90E-2A17D234C7CE}">
      <dgm:prSet/>
      <dgm:spPr/>
      <dgm:t>
        <a:bodyPr/>
        <a:lstStyle/>
        <a:p>
          <a:endParaRPr lang="en-US"/>
        </a:p>
      </dgm:t>
    </dgm:pt>
    <dgm:pt modelId="{96B0B610-E5C4-4224-9975-D160092C0B9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5E7CEB1-0B49-4FAB-BB10-9D3FC97A79C0}" type="parTrans" cxnId="{0CD572B9-3806-4FF4-97AD-3A65FB4A7DD1}">
      <dgm:prSet/>
      <dgm:spPr/>
      <dgm:t>
        <a:bodyPr/>
        <a:lstStyle/>
        <a:p>
          <a:endParaRPr lang="en-US"/>
        </a:p>
      </dgm:t>
    </dgm:pt>
    <dgm:pt modelId="{8187D892-BCA2-43D9-9AE3-C255C75E21E7}" type="sibTrans" cxnId="{0CD572B9-3806-4FF4-97AD-3A65FB4A7DD1}">
      <dgm:prSet/>
      <dgm:spPr/>
      <dgm:t>
        <a:bodyPr/>
        <a:lstStyle/>
        <a:p>
          <a:endParaRPr lang="en-US"/>
        </a:p>
      </dgm:t>
    </dgm:pt>
    <dgm:pt modelId="{7FEFC3EB-E4B0-4D43-BDCE-FB36D37DB20F}">
      <dgm:prSet phldrT="[Text]"/>
      <dgm:spPr/>
      <dgm:t>
        <a:bodyPr/>
        <a:lstStyle/>
        <a:p>
          <a:r>
            <a:rPr lang="en-US" b="1" dirty="0" smtClean="0"/>
            <a:t>Learning Outcomes</a:t>
          </a:r>
          <a:endParaRPr lang="en-US" b="1" dirty="0"/>
        </a:p>
      </dgm:t>
    </dgm:pt>
    <dgm:pt modelId="{2AFD3EB0-E022-4463-8FD3-D8FC19BE32A7}" type="parTrans" cxnId="{37D58649-521F-42E4-9D42-893CA33DA5D6}">
      <dgm:prSet/>
      <dgm:spPr/>
      <dgm:t>
        <a:bodyPr/>
        <a:lstStyle/>
        <a:p>
          <a:endParaRPr lang="en-US"/>
        </a:p>
      </dgm:t>
    </dgm:pt>
    <dgm:pt modelId="{08A078E0-21A4-446E-9D5C-5D6DD647E5AF}" type="sibTrans" cxnId="{37D58649-521F-42E4-9D42-893CA33DA5D6}">
      <dgm:prSet/>
      <dgm:spPr/>
      <dgm:t>
        <a:bodyPr/>
        <a:lstStyle/>
        <a:p>
          <a:endParaRPr lang="en-US"/>
        </a:p>
      </dgm:t>
    </dgm:pt>
    <dgm:pt modelId="{9885C0CF-EC21-43F2-A28E-10B79BA46FA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77AD09D-4F86-40C9-8C10-E9EE203C0FFA}" type="parTrans" cxnId="{18EBF2D1-6DFE-4928-B750-BC79E9622C36}">
      <dgm:prSet/>
      <dgm:spPr/>
      <dgm:t>
        <a:bodyPr/>
        <a:lstStyle/>
        <a:p>
          <a:endParaRPr lang="en-US"/>
        </a:p>
      </dgm:t>
    </dgm:pt>
    <dgm:pt modelId="{10B61D8D-6792-4305-AE76-56B3805097E1}" type="sibTrans" cxnId="{18EBF2D1-6DFE-4928-B750-BC79E9622C36}">
      <dgm:prSet/>
      <dgm:spPr/>
      <dgm:t>
        <a:bodyPr/>
        <a:lstStyle/>
        <a:p>
          <a:endParaRPr lang="en-US"/>
        </a:p>
      </dgm:t>
    </dgm:pt>
    <dgm:pt modelId="{6DAEFBE9-2824-4C28-88C7-4ECC231109DB}">
      <dgm:prSet phldrT="[Text]"/>
      <dgm:spPr/>
      <dgm:t>
        <a:bodyPr/>
        <a:lstStyle/>
        <a:p>
          <a:r>
            <a:rPr lang="en-US" b="1" dirty="0" smtClean="0"/>
            <a:t>Sequence of  LO according to the </a:t>
          </a:r>
          <a:r>
            <a:rPr lang="en-US" b="1" dirty="0" err="1" smtClean="0"/>
            <a:t>Nuraniya</a:t>
          </a:r>
          <a:r>
            <a:rPr lang="en-US" b="1" dirty="0" smtClean="0"/>
            <a:t> </a:t>
          </a:r>
          <a:endParaRPr lang="en-US" b="1" dirty="0"/>
        </a:p>
      </dgm:t>
    </dgm:pt>
    <dgm:pt modelId="{FCE616A5-2B19-46C6-B6A1-7BF3C23A7EAC}" type="parTrans" cxnId="{10498D05-1A33-4500-A4F3-64F54509C0AE}">
      <dgm:prSet/>
      <dgm:spPr/>
      <dgm:t>
        <a:bodyPr/>
        <a:lstStyle/>
        <a:p>
          <a:endParaRPr lang="en-US"/>
        </a:p>
      </dgm:t>
    </dgm:pt>
    <dgm:pt modelId="{8216AA56-7294-49D6-9165-97C39868A09A}" type="sibTrans" cxnId="{10498D05-1A33-4500-A4F3-64F54509C0AE}">
      <dgm:prSet/>
      <dgm:spPr/>
      <dgm:t>
        <a:bodyPr/>
        <a:lstStyle/>
        <a:p>
          <a:endParaRPr lang="en-US"/>
        </a:p>
      </dgm:t>
    </dgm:pt>
    <dgm:pt modelId="{A78EFC10-9BBE-4844-A470-C066D12527D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And</a:t>
          </a:r>
          <a:endParaRPr lang="en-US" dirty="0"/>
        </a:p>
      </dgm:t>
    </dgm:pt>
    <dgm:pt modelId="{F27BEAF7-97B3-4A7B-B810-C9BB9E8AD24B}" type="parTrans" cxnId="{5241AA3F-294A-4E23-8BBB-44A18CF52EA0}">
      <dgm:prSet/>
      <dgm:spPr/>
      <dgm:t>
        <a:bodyPr/>
        <a:lstStyle/>
        <a:p>
          <a:endParaRPr lang="en-US"/>
        </a:p>
      </dgm:t>
    </dgm:pt>
    <dgm:pt modelId="{54F70EEE-1CAA-412F-9AE1-33A4F0BC8FD2}" type="sibTrans" cxnId="{5241AA3F-294A-4E23-8BBB-44A18CF52EA0}">
      <dgm:prSet/>
      <dgm:spPr/>
      <dgm:t>
        <a:bodyPr/>
        <a:lstStyle/>
        <a:p>
          <a:endParaRPr lang="en-US"/>
        </a:p>
      </dgm:t>
    </dgm:pt>
    <dgm:pt modelId="{8B86CDEE-C426-4023-B3E0-FA9C8095FB89}">
      <dgm:prSet/>
      <dgm:spPr/>
      <dgm:t>
        <a:bodyPr/>
        <a:lstStyle/>
        <a:p>
          <a:r>
            <a:rPr lang="en-US" b="1" dirty="0" smtClean="0"/>
            <a:t>Content Standards Vs Benchmarks </a:t>
          </a:r>
          <a:endParaRPr lang="en-US" b="1" dirty="0"/>
        </a:p>
      </dgm:t>
    </dgm:pt>
    <dgm:pt modelId="{EBDCE8D7-C11A-4301-82A4-3CDEA64B6706}" type="parTrans" cxnId="{8AF2B9B6-C7C0-41CA-B772-61DB356FBFAF}">
      <dgm:prSet/>
      <dgm:spPr/>
      <dgm:t>
        <a:bodyPr/>
        <a:lstStyle/>
        <a:p>
          <a:endParaRPr lang="en-US"/>
        </a:p>
      </dgm:t>
    </dgm:pt>
    <dgm:pt modelId="{4A9BB0B3-E2B0-411B-94D3-617CE65BA5A8}" type="sibTrans" cxnId="{8AF2B9B6-C7C0-41CA-B772-61DB356FBFAF}">
      <dgm:prSet/>
      <dgm:spPr/>
      <dgm:t>
        <a:bodyPr/>
        <a:lstStyle/>
        <a:p>
          <a:endParaRPr lang="en-US"/>
        </a:p>
      </dgm:t>
    </dgm:pt>
    <dgm:pt modelId="{A3060801-B739-4C0A-8DB6-07A26279984F}" type="pres">
      <dgm:prSet presAssocID="{4328C19E-2524-40B4-B64E-67E158C9C8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BBC2B-B863-4F52-9F1B-B00891C3D83B}" type="pres">
      <dgm:prSet presAssocID="{CE8B8064-5866-4B11-BD7A-36D0913C651E}" presName="composite" presStyleCnt="0"/>
      <dgm:spPr/>
    </dgm:pt>
    <dgm:pt modelId="{C099E804-920F-459D-BD89-2200A1BB94B0}" type="pres">
      <dgm:prSet presAssocID="{CE8B8064-5866-4B11-BD7A-36D0913C65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7026-CB7F-4EAF-A2D9-5C65DB9D0684}" type="pres">
      <dgm:prSet presAssocID="{CE8B8064-5866-4B11-BD7A-36D0913C65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E3B7-0B5E-445E-AECF-8A50465C6B57}" type="pres">
      <dgm:prSet presAssocID="{96888F68-F906-4806-9F13-509C10714589}" presName="sp" presStyleCnt="0"/>
      <dgm:spPr/>
    </dgm:pt>
    <dgm:pt modelId="{2D8F0D47-903E-4C78-A7A8-AF407102B8DC}" type="pres">
      <dgm:prSet presAssocID="{A78EFC10-9BBE-4844-A470-C066D12527D9}" presName="composite" presStyleCnt="0"/>
      <dgm:spPr/>
    </dgm:pt>
    <dgm:pt modelId="{B7646B0A-99DF-4F4A-BE87-887C6B66CBF5}" type="pres">
      <dgm:prSet presAssocID="{A78EFC10-9BBE-4844-A470-C066D12527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07AA-EB80-49D4-A1D0-528F68FFD74B}" type="pres">
      <dgm:prSet presAssocID="{A78EFC10-9BBE-4844-A470-C066D12527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2EB1C-2ED5-4D2D-99BA-3886924DC130}" type="pres">
      <dgm:prSet presAssocID="{54F70EEE-1CAA-412F-9AE1-33A4F0BC8FD2}" presName="sp" presStyleCnt="0"/>
      <dgm:spPr/>
    </dgm:pt>
    <dgm:pt modelId="{2FCED142-8FEF-42A0-9C28-840E4135F1D7}" type="pres">
      <dgm:prSet presAssocID="{96B0B610-E5C4-4224-9975-D160092C0B9D}" presName="composite" presStyleCnt="0"/>
      <dgm:spPr/>
    </dgm:pt>
    <dgm:pt modelId="{F056E437-D5DA-4E33-8326-C4BF2AA90EEF}" type="pres">
      <dgm:prSet presAssocID="{96B0B610-E5C4-4224-9975-D160092C0B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4ECD5-620F-48D0-BADC-7A2E39824243}" type="pres">
      <dgm:prSet presAssocID="{96B0B610-E5C4-4224-9975-D160092C0B9D}" presName="descendantText" presStyleLbl="alignAcc1" presStyleIdx="2" presStyleCnt="4" custLinFactNeighborX="-612" custLinFactNeighborY="-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D915C-C75E-47D7-AF8A-31CF3475FABB}" type="pres">
      <dgm:prSet presAssocID="{8187D892-BCA2-43D9-9AE3-C255C75E21E7}" presName="sp" presStyleCnt="0"/>
      <dgm:spPr/>
    </dgm:pt>
    <dgm:pt modelId="{22E5032C-FFB7-42F3-92E9-06A05E2F35B9}" type="pres">
      <dgm:prSet presAssocID="{9885C0CF-EC21-43F2-A28E-10B79BA46FA0}" presName="composite" presStyleCnt="0"/>
      <dgm:spPr/>
    </dgm:pt>
    <dgm:pt modelId="{6A1249C9-5C09-4A98-A6F1-88C5618B88E2}" type="pres">
      <dgm:prSet presAssocID="{9885C0CF-EC21-43F2-A28E-10B79BA46FA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C8C6-A14C-4D45-B52F-312A51BC447E}" type="pres">
      <dgm:prSet presAssocID="{9885C0CF-EC21-43F2-A28E-10B79BA46FA0}" presName="descendantText" presStyleLbl="alignAcc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BF2D1-6DFE-4928-B750-BC79E9622C36}" srcId="{4328C19E-2524-40B4-B64E-67E158C9C8C8}" destId="{9885C0CF-EC21-43F2-A28E-10B79BA46FA0}" srcOrd="3" destOrd="0" parTransId="{977AD09D-4F86-40C9-8C10-E9EE203C0FFA}" sibTransId="{10B61D8D-6792-4305-AE76-56B3805097E1}"/>
    <dgm:cxn modelId="{37D58649-521F-42E4-9D42-893CA33DA5D6}" srcId="{96B0B610-E5C4-4224-9975-D160092C0B9D}" destId="{7FEFC3EB-E4B0-4D43-BDCE-FB36D37DB20F}" srcOrd="0" destOrd="0" parTransId="{2AFD3EB0-E022-4463-8FD3-D8FC19BE32A7}" sibTransId="{08A078E0-21A4-446E-9D5C-5D6DD647E5AF}"/>
    <dgm:cxn modelId="{646CB55B-D5A2-4633-89A7-4E99A8B9DA17}" type="presOf" srcId="{4328C19E-2524-40B4-B64E-67E158C9C8C8}" destId="{A3060801-B739-4C0A-8DB6-07A26279984F}" srcOrd="0" destOrd="0" presId="urn:microsoft.com/office/officeart/2005/8/layout/chevron2"/>
    <dgm:cxn modelId="{A4BBAE90-0B24-4A26-B93A-D6E3B380BB03}" type="presOf" srcId="{96B0B610-E5C4-4224-9975-D160092C0B9D}" destId="{F056E437-D5DA-4E33-8326-C4BF2AA90EEF}" srcOrd="0" destOrd="0" presId="urn:microsoft.com/office/officeart/2005/8/layout/chevron2"/>
    <dgm:cxn modelId="{7A5637E9-FA2C-40F3-883F-9853CAF6CC95}" type="presOf" srcId="{8B86CDEE-C426-4023-B3E0-FA9C8095FB89}" destId="{ECD407AA-EB80-49D4-A1D0-528F68FFD74B}" srcOrd="0" destOrd="0" presId="urn:microsoft.com/office/officeart/2005/8/layout/chevron2"/>
    <dgm:cxn modelId="{CC7B8932-43AF-4C9B-83D9-E98F6E55E07B}" type="presOf" srcId="{BF6CD530-B93C-4D2F-8889-489E0ED08863}" destId="{44CA7026-CB7F-4EAF-A2D9-5C65DB9D0684}" srcOrd="0" destOrd="0" presId="urn:microsoft.com/office/officeart/2005/8/layout/chevron2"/>
    <dgm:cxn modelId="{1B1D8DE0-F23A-4E4D-8D6D-CB7377E49182}" type="presOf" srcId="{9885C0CF-EC21-43F2-A28E-10B79BA46FA0}" destId="{6A1249C9-5C09-4A98-A6F1-88C5618B88E2}" srcOrd="0" destOrd="0" presId="urn:microsoft.com/office/officeart/2005/8/layout/chevron2"/>
    <dgm:cxn modelId="{5241AA3F-294A-4E23-8BBB-44A18CF52EA0}" srcId="{4328C19E-2524-40B4-B64E-67E158C9C8C8}" destId="{A78EFC10-9BBE-4844-A470-C066D12527D9}" srcOrd="1" destOrd="0" parTransId="{F27BEAF7-97B3-4A7B-B810-C9BB9E8AD24B}" sibTransId="{54F70EEE-1CAA-412F-9AE1-33A4F0BC8FD2}"/>
    <dgm:cxn modelId="{10498D05-1A33-4500-A4F3-64F54509C0AE}" srcId="{9885C0CF-EC21-43F2-A28E-10B79BA46FA0}" destId="{6DAEFBE9-2824-4C28-88C7-4ECC231109DB}" srcOrd="0" destOrd="0" parTransId="{FCE616A5-2B19-46C6-B6A1-7BF3C23A7EAC}" sibTransId="{8216AA56-7294-49D6-9165-97C39868A09A}"/>
    <dgm:cxn modelId="{8AF2B9B6-C7C0-41CA-B772-61DB356FBFAF}" srcId="{A78EFC10-9BBE-4844-A470-C066D12527D9}" destId="{8B86CDEE-C426-4023-B3E0-FA9C8095FB89}" srcOrd="0" destOrd="0" parTransId="{EBDCE8D7-C11A-4301-82A4-3CDEA64B6706}" sibTransId="{4A9BB0B3-E2B0-411B-94D3-617CE65BA5A8}"/>
    <dgm:cxn modelId="{88BD62F7-0EE4-4E0E-A522-3B949DB736ED}" type="presOf" srcId="{7FEFC3EB-E4B0-4D43-BDCE-FB36D37DB20F}" destId="{3EE4ECD5-620F-48D0-BADC-7A2E39824243}" srcOrd="0" destOrd="0" presId="urn:microsoft.com/office/officeart/2005/8/layout/chevron2"/>
    <dgm:cxn modelId="{18A7D895-5123-47E9-B90E-2A17D234C7CE}" srcId="{CE8B8064-5866-4B11-BD7A-36D0913C651E}" destId="{BF6CD530-B93C-4D2F-8889-489E0ED08863}" srcOrd="0" destOrd="0" parTransId="{9CE045CC-1C47-40D1-9275-CBA586F39694}" sibTransId="{2F505915-D86D-4C14-8350-ED53784F753A}"/>
    <dgm:cxn modelId="{0CD572B9-3806-4FF4-97AD-3A65FB4A7DD1}" srcId="{4328C19E-2524-40B4-B64E-67E158C9C8C8}" destId="{96B0B610-E5C4-4224-9975-D160092C0B9D}" srcOrd="2" destOrd="0" parTransId="{35E7CEB1-0B49-4FAB-BB10-9D3FC97A79C0}" sibTransId="{8187D892-BCA2-43D9-9AE3-C255C75E21E7}"/>
    <dgm:cxn modelId="{3ADB4186-0670-4E7D-9297-881D7413ABF9}" type="presOf" srcId="{6DAEFBE9-2824-4C28-88C7-4ECC231109DB}" destId="{92E3C8C6-A14C-4D45-B52F-312A51BC447E}" srcOrd="0" destOrd="0" presId="urn:microsoft.com/office/officeart/2005/8/layout/chevron2"/>
    <dgm:cxn modelId="{E2EA5EBB-06F9-4E2A-B4A8-065627943B6A}" type="presOf" srcId="{A78EFC10-9BBE-4844-A470-C066D12527D9}" destId="{B7646B0A-99DF-4F4A-BE87-887C6B66CBF5}" srcOrd="0" destOrd="0" presId="urn:microsoft.com/office/officeart/2005/8/layout/chevron2"/>
    <dgm:cxn modelId="{087DA2B4-FF68-441C-9A3A-D63A27B01647}" type="presOf" srcId="{CE8B8064-5866-4B11-BD7A-36D0913C651E}" destId="{C099E804-920F-459D-BD89-2200A1BB94B0}" srcOrd="0" destOrd="0" presId="urn:microsoft.com/office/officeart/2005/8/layout/chevron2"/>
    <dgm:cxn modelId="{7C36D9D7-BD4A-4BE5-83B5-71741620AE64}" srcId="{4328C19E-2524-40B4-B64E-67E158C9C8C8}" destId="{CE8B8064-5866-4B11-BD7A-36D0913C651E}" srcOrd="0" destOrd="0" parTransId="{85617AC1-FC43-4464-99D9-C3A388B99206}" sibTransId="{96888F68-F906-4806-9F13-509C10714589}"/>
    <dgm:cxn modelId="{54B1E88D-019F-4DA0-94BA-855DE3CF71B0}" type="presParOf" srcId="{A3060801-B739-4C0A-8DB6-07A26279984F}" destId="{694BBC2B-B863-4F52-9F1B-B00891C3D83B}" srcOrd="0" destOrd="0" presId="urn:microsoft.com/office/officeart/2005/8/layout/chevron2"/>
    <dgm:cxn modelId="{49BAACBD-F81C-40D6-B7BA-2FFE3F1D26CB}" type="presParOf" srcId="{694BBC2B-B863-4F52-9F1B-B00891C3D83B}" destId="{C099E804-920F-459D-BD89-2200A1BB94B0}" srcOrd="0" destOrd="0" presId="urn:microsoft.com/office/officeart/2005/8/layout/chevron2"/>
    <dgm:cxn modelId="{0F5228DD-C665-4A9A-B340-7ACB42CC76C3}" type="presParOf" srcId="{694BBC2B-B863-4F52-9F1B-B00891C3D83B}" destId="{44CA7026-CB7F-4EAF-A2D9-5C65DB9D0684}" srcOrd="1" destOrd="0" presId="urn:microsoft.com/office/officeart/2005/8/layout/chevron2"/>
    <dgm:cxn modelId="{0BCDFDC1-D575-4229-B77A-0D99DF055279}" type="presParOf" srcId="{A3060801-B739-4C0A-8DB6-07A26279984F}" destId="{0F6DE3B7-0B5E-445E-AECF-8A50465C6B57}" srcOrd="1" destOrd="0" presId="urn:microsoft.com/office/officeart/2005/8/layout/chevron2"/>
    <dgm:cxn modelId="{E7A3FBB4-ED04-450A-BD3E-4F4218E6651B}" type="presParOf" srcId="{A3060801-B739-4C0A-8DB6-07A26279984F}" destId="{2D8F0D47-903E-4C78-A7A8-AF407102B8DC}" srcOrd="2" destOrd="0" presId="urn:microsoft.com/office/officeart/2005/8/layout/chevron2"/>
    <dgm:cxn modelId="{9E43FF15-3E92-4481-BFEA-DB291A4CA982}" type="presParOf" srcId="{2D8F0D47-903E-4C78-A7A8-AF407102B8DC}" destId="{B7646B0A-99DF-4F4A-BE87-887C6B66CBF5}" srcOrd="0" destOrd="0" presId="urn:microsoft.com/office/officeart/2005/8/layout/chevron2"/>
    <dgm:cxn modelId="{CB114E63-2399-48D5-BBF1-69B58E5CD25C}" type="presParOf" srcId="{2D8F0D47-903E-4C78-A7A8-AF407102B8DC}" destId="{ECD407AA-EB80-49D4-A1D0-528F68FFD74B}" srcOrd="1" destOrd="0" presId="urn:microsoft.com/office/officeart/2005/8/layout/chevron2"/>
    <dgm:cxn modelId="{BEA9A786-EFE3-48EE-87F1-3864D5AB41A1}" type="presParOf" srcId="{A3060801-B739-4C0A-8DB6-07A26279984F}" destId="{E012EB1C-2ED5-4D2D-99BA-3886924DC130}" srcOrd="3" destOrd="0" presId="urn:microsoft.com/office/officeart/2005/8/layout/chevron2"/>
    <dgm:cxn modelId="{A011A474-B8EC-455D-B31A-3417D8C73B36}" type="presParOf" srcId="{A3060801-B739-4C0A-8DB6-07A26279984F}" destId="{2FCED142-8FEF-42A0-9C28-840E4135F1D7}" srcOrd="4" destOrd="0" presId="urn:microsoft.com/office/officeart/2005/8/layout/chevron2"/>
    <dgm:cxn modelId="{A830853B-AC6E-435F-9D73-BCE65EC97C2B}" type="presParOf" srcId="{2FCED142-8FEF-42A0-9C28-840E4135F1D7}" destId="{F056E437-D5DA-4E33-8326-C4BF2AA90EEF}" srcOrd="0" destOrd="0" presId="urn:microsoft.com/office/officeart/2005/8/layout/chevron2"/>
    <dgm:cxn modelId="{FF741BB4-448E-40D1-B730-3FB0E67F9759}" type="presParOf" srcId="{2FCED142-8FEF-42A0-9C28-840E4135F1D7}" destId="{3EE4ECD5-620F-48D0-BADC-7A2E39824243}" srcOrd="1" destOrd="0" presId="urn:microsoft.com/office/officeart/2005/8/layout/chevron2"/>
    <dgm:cxn modelId="{E820E9DA-5432-4AC9-B40B-9C5E37177811}" type="presParOf" srcId="{A3060801-B739-4C0A-8DB6-07A26279984F}" destId="{E99D915C-C75E-47D7-AF8A-31CF3475FABB}" srcOrd="5" destOrd="0" presId="urn:microsoft.com/office/officeart/2005/8/layout/chevron2"/>
    <dgm:cxn modelId="{719956F9-E6F9-4FB4-8FB1-CDB76875871B}" type="presParOf" srcId="{A3060801-B739-4C0A-8DB6-07A26279984F}" destId="{22E5032C-FFB7-42F3-92E9-06A05E2F35B9}" srcOrd="6" destOrd="0" presId="urn:microsoft.com/office/officeart/2005/8/layout/chevron2"/>
    <dgm:cxn modelId="{0608D2B9-6B8B-48BA-929F-8CDE6DE174A2}" type="presParOf" srcId="{22E5032C-FFB7-42F3-92E9-06A05E2F35B9}" destId="{6A1249C9-5C09-4A98-A6F1-88C5618B88E2}" srcOrd="0" destOrd="0" presId="urn:microsoft.com/office/officeart/2005/8/layout/chevron2"/>
    <dgm:cxn modelId="{55590792-01C2-4E8A-8302-DBFB981A673D}" type="presParOf" srcId="{22E5032C-FFB7-42F3-92E9-06A05E2F35B9}" destId="{92E3C8C6-A14C-4D45-B52F-312A51BC44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8EB1C6-79F7-4827-9679-0F67A0AEAEB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0AE49D-BC0C-4165-A60E-E1189FD8E19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/>
            <a:t>1A</a:t>
          </a:r>
          <a:endParaRPr lang="en-US" sz="2400" b="1" dirty="0"/>
        </a:p>
      </dgm:t>
    </dgm:pt>
    <dgm:pt modelId="{E2F5FDC0-9F2E-4C02-B298-E35B493E80DF}" type="parTrans" cxnId="{85F13E07-8C5E-40C8-8147-C47EEA04ABB4}">
      <dgm:prSet/>
      <dgm:spPr/>
      <dgm:t>
        <a:bodyPr/>
        <a:lstStyle/>
        <a:p>
          <a:endParaRPr lang="en-US"/>
        </a:p>
      </dgm:t>
    </dgm:pt>
    <dgm:pt modelId="{968209D7-10CB-46EE-A68C-C40A944E8EFB}" type="sibTrans" cxnId="{85F13E07-8C5E-40C8-8147-C47EEA04ABB4}">
      <dgm:prSet/>
      <dgm:spPr/>
      <dgm:t>
        <a:bodyPr/>
        <a:lstStyle/>
        <a:p>
          <a:endParaRPr lang="en-US"/>
        </a:p>
      </dgm:t>
    </dgm:pt>
    <dgm:pt modelId="{BAC095A6-DC39-4B3B-BD76-7199B952C4D1}">
      <dgm:prSet phldrT="[Text]" custT="1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700" b="1" dirty="0" smtClean="0"/>
            <a:t>Reading &amp; </a:t>
          </a:r>
          <a:r>
            <a:rPr lang="en-US" sz="1700" b="1" dirty="0" err="1" smtClean="0"/>
            <a:t>Tilawa</a:t>
          </a:r>
          <a:r>
            <a:rPr lang="en-US" sz="1700" b="1" dirty="0" smtClean="0"/>
            <a:t> Skills Related to Identification </a:t>
          </a:r>
          <a:r>
            <a:rPr lang="ar-EG" sz="1700" b="1" dirty="0" smtClean="0"/>
            <a:t>&amp;</a:t>
          </a:r>
          <a:r>
            <a:rPr lang="en-US" sz="1700" b="1" dirty="0" smtClean="0"/>
            <a:t> Pronunciation of the Separate Arabic Letters</a:t>
          </a:r>
          <a:r>
            <a:rPr lang="ar-EG" sz="1700" b="1" dirty="0" smtClean="0"/>
            <a:t> </a:t>
          </a:r>
          <a:r>
            <a:rPr lang="ar-EG" sz="1600" b="1" dirty="0" smtClean="0"/>
            <a:t>المفردة </a:t>
          </a:r>
          <a:endParaRPr lang="en-US" sz="1600" b="1" dirty="0"/>
        </a:p>
      </dgm:t>
    </dgm:pt>
    <dgm:pt modelId="{C914EF04-3916-4138-99DF-99D97914A454}" type="parTrans" cxnId="{1428F7A6-286F-4758-B804-4D44B29F8F4E}">
      <dgm:prSet/>
      <dgm:spPr/>
      <dgm:t>
        <a:bodyPr/>
        <a:lstStyle/>
        <a:p>
          <a:endParaRPr lang="en-US"/>
        </a:p>
      </dgm:t>
    </dgm:pt>
    <dgm:pt modelId="{7F22F400-7BC7-4BF7-AE44-DF01F959885F}" type="sibTrans" cxnId="{1428F7A6-286F-4758-B804-4D44B29F8F4E}">
      <dgm:prSet/>
      <dgm:spPr/>
      <dgm:t>
        <a:bodyPr/>
        <a:lstStyle/>
        <a:p>
          <a:endParaRPr lang="en-US"/>
        </a:p>
      </dgm:t>
    </dgm:pt>
    <dgm:pt modelId="{5954402A-DCBC-4909-BC02-88E85C6DA068}">
      <dgm:prSet phldrT="[Text]" custT="1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600" b="1" dirty="0" smtClean="0"/>
            <a:t>Readi</a:t>
          </a:r>
          <a:r>
            <a:rPr lang="en-US" sz="1800" b="1" dirty="0" smtClean="0"/>
            <a:t>ng &amp; </a:t>
          </a:r>
          <a:r>
            <a:rPr lang="en-US" sz="1800" b="1" dirty="0" err="1" smtClean="0"/>
            <a:t>Tilawa</a:t>
          </a:r>
          <a:r>
            <a:rPr lang="en-US" sz="1800" b="1" dirty="0" smtClean="0"/>
            <a:t> Skills Related to Identification of combined Alphabet letters</a:t>
          </a:r>
          <a:r>
            <a:rPr lang="en-US" sz="1600" b="1" dirty="0" smtClean="0"/>
            <a:t> </a:t>
          </a:r>
          <a:r>
            <a:rPr lang="ar-EG" sz="1600" b="1" dirty="0" smtClean="0"/>
            <a:t>الحروف المركبة والمقطعة </a:t>
          </a:r>
          <a:endParaRPr lang="en-US" sz="1600" b="1" dirty="0"/>
        </a:p>
      </dgm:t>
    </dgm:pt>
    <dgm:pt modelId="{74F9ECDE-E61E-4B3F-8D1A-13DAA0CABF40}" type="parTrans" cxnId="{AAD2A65C-0365-47A8-8125-AD33B67B1DD8}">
      <dgm:prSet/>
      <dgm:spPr/>
      <dgm:t>
        <a:bodyPr/>
        <a:lstStyle/>
        <a:p>
          <a:endParaRPr lang="en-US"/>
        </a:p>
      </dgm:t>
    </dgm:pt>
    <dgm:pt modelId="{392A3C36-4C37-403A-9E98-A68FBDE9CB4E}" type="sibTrans" cxnId="{AAD2A65C-0365-47A8-8125-AD33B67B1DD8}">
      <dgm:prSet/>
      <dgm:spPr/>
      <dgm:t>
        <a:bodyPr/>
        <a:lstStyle/>
        <a:p>
          <a:endParaRPr lang="en-US"/>
        </a:p>
      </dgm:t>
    </dgm:pt>
    <dgm:pt modelId="{73D0FB5E-9797-4CD1-9F63-59854D9BCB0A}">
      <dgm:prSet phldrT="[Text]" custT="1"/>
      <dgm:spPr>
        <a:solidFill>
          <a:srgbClr val="FCF600"/>
        </a:solidFill>
      </dgm:spPr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66C782CA-B278-492D-8F45-0F86F3057EE5}" type="parTrans" cxnId="{4F8EE04F-36B1-4BFF-BEF9-34E9B9EA11EB}">
      <dgm:prSet/>
      <dgm:spPr/>
      <dgm:t>
        <a:bodyPr/>
        <a:lstStyle/>
        <a:p>
          <a:endParaRPr lang="en-US"/>
        </a:p>
      </dgm:t>
    </dgm:pt>
    <dgm:pt modelId="{2BFB4BB3-9356-4FF7-916F-C1C5A0B22E72}" type="sibTrans" cxnId="{4F8EE04F-36B1-4BFF-BEF9-34E9B9EA11EB}">
      <dgm:prSet/>
      <dgm:spPr/>
      <dgm:t>
        <a:bodyPr/>
        <a:lstStyle/>
        <a:p>
          <a:endParaRPr lang="en-US"/>
        </a:p>
      </dgm:t>
    </dgm:pt>
    <dgm:pt modelId="{B8506907-6CCD-4E63-BA7E-5FE968A4BF63}">
      <dgm:prSet phldrT="[Text]"/>
      <dgm:spPr>
        <a:solidFill>
          <a:srgbClr val="FCF60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Reading &amp; </a:t>
          </a:r>
          <a:r>
            <a:rPr lang="en-US" b="1" dirty="0" err="1" smtClean="0">
              <a:solidFill>
                <a:schemeClr val="bg1"/>
              </a:solidFill>
            </a:rPr>
            <a:t>Tilawa</a:t>
          </a:r>
          <a:r>
            <a:rPr lang="en-US" b="1" dirty="0" smtClean="0">
              <a:solidFill>
                <a:schemeClr val="bg1"/>
              </a:solidFill>
            </a:rPr>
            <a:t> Skills  </a:t>
          </a:r>
          <a:r>
            <a:rPr lang="en-US" b="1" dirty="0" smtClean="0">
              <a:solidFill>
                <a:schemeClr val="bg1"/>
              </a:solidFill>
            </a:rPr>
            <a:t>Related </a:t>
          </a:r>
          <a:r>
            <a:rPr lang="en-US" b="1" dirty="0" smtClean="0">
              <a:solidFill>
                <a:schemeClr val="bg1"/>
              </a:solidFill>
            </a:rPr>
            <a:t>to Natural </a:t>
          </a:r>
          <a:r>
            <a:rPr lang="en-US" b="1" dirty="0" err="1" smtClean="0">
              <a:solidFill>
                <a:schemeClr val="bg1"/>
              </a:solidFill>
            </a:rPr>
            <a:t>Madd</a:t>
          </a:r>
          <a:r>
            <a:rPr lang="ar-EG" b="1" dirty="0" smtClean="0">
              <a:solidFill>
                <a:schemeClr val="bg1"/>
              </a:solidFill>
            </a:rPr>
            <a:t> المد الطبيعى وحروف المد الصغيرة </a:t>
          </a:r>
          <a:endParaRPr lang="en-US" dirty="0"/>
        </a:p>
      </dgm:t>
    </dgm:pt>
    <dgm:pt modelId="{819D9CFC-25CD-458B-96CC-07EC82AB1AF6}" type="parTrans" cxnId="{59FEA293-3072-47D5-BD32-81011647E713}">
      <dgm:prSet/>
      <dgm:spPr/>
      <dgm:t>
        <a:bodyPr/>
        <a:lstStyle/>
        <a:p>
          <a:endParaRPr lang="en-US"/>
        </a:p>
      </dgm:t>
    </dgm:pt>
    <dgm:pt modelId="{D979FF87-C72C-4211-8FCF-8DAFF89E6949}" type="sibTrans" cxnId="{59FEA293-3072-47D5-BD32-81011647E713}">
      <dgm:prSet/>
      <dgm:spPr/>
      <dgm:t>
        <a:bodyPr/>
        <a:lstStyle/>
        <a:p>
          <a:endParaRPr lang="en-US"/>
        </a:p>
      </dgm:t>
    </dgm:pt>
    <dgm:pt modelId="{420294BD-1F7A-4632-80E5-94819BF45EA1}">
      <dgm:prSet phldrT="[Text]"/>
      <dgm:spPr>
        <a:solidFill>
          <a:srgbClr val="FCF60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Reading &amp; </a:t>
          </a:r>
          <a:r>
            <a:rPr lang="en-US" b="1" dirty="0" err="1" smtClean="0">
              <a:solidFill>
                <a:schemeClr val="bg1"/>
              </a:solidFill>
            </a:rPr>
            <a:t>Tilawa</a:t>
          </a:r>
          <a:r>
            <a:rPr lang="en-US" b="1" dirty="0" smtClean="0">
              <a:solidFill>
                <a:schemeClr val="bg1"/>
              </a:solidFill>
            </a:rPr>
            <a:t> Skills  </a:t>
          </a:r>
          <a:r>
            <a:rPr lang="en-US" b="1" dirty="0" smtClean="0">
              <a:solidFill>
                <a:schemeClr val="bg1"/>
              </a:solidFill>
            </a:rPr>
            <a:t>Related </a:t>
          </a:r>
          <a:r>
            <a:rPr lang="en-US" b="1" dirty="0" smtClean="0">
              <a:solidFill>
                <a:schemeClr val="bg1"/>
              </a:solidFill>
            </a:rPr>
            <a:t>additional </a:t>
          </a:r>
          <a:r>
            <a:rPr lang="en-US" b="1" dirty="0" err="1" smtClean="0">
              <a:solidFill>
                <a:schemeClr val="bg1"/>
              </a:solidFill>
            </a:rPr>
            <a:t>Madd</a:t>
          </a:r>
          <a:r>
            <a:rPr lang="en-US" b="1" dirty="0" smtClean="0">
              <a:solidFill>
                <a:schemeClr val="bg1"/>
              </a:solidFill>
            </a:rPr>
            <a:t> caused by Hamza </a:t>
          </a:r>
          <a:r>
            <a:rPr lang="ar-EG" b="1" dirty="0" smtClean="0">
              <a:solidFill>
                <a:schemeClr val="bg1"/>
              </a:solidFill>
            </a:rPr>
            <a:t>المد الفرعى بسبب الهمزة</a:t>
          </a:r>
          <a:endParaRPr lang="en-US" dirty="0"/>
        </a:p>
      </dgm:t>
    </dgm:pt>
    <dgm:pt modelId="{4C0F4B79-86FC-4196-B221-FEBCD09D6A85}" type="parTrans" cxnId="{E33A40E8-9AC6-4D1A-9F1E-2B6CE662B310}">
      <dgm:prSet/>
      <dgm:spPr/>
      <dgm:t>
        <a:bodyPr/>
        <a:lstStyle/>
        <a:p>
          <a:endParaRPr lang="en-US"/>
        </a:p>
      </dgm:t>
    </dgm:pt>
    <dgm:pt modelId="{FC9B9435-44DC-4938-9BEA-2567499EBB6F}" type="sibTrans" cxnId="{E33A40E8-9AC6-4D1A-9F1E-2B6CE662B310}">
      <dgm:prSet/>
      <dgm:spPr/>
      <dgm:t>
        <a:bodyPr/>
        <a:lstStyle/>
        <a:p>
          <a:endParaRPr lang="en-US"/>
        </a:p>
      </dgm:t>
    </dgm:pt>
    <dgm:pt modelId="{928125EE-BD3F-45BE-9D00-0ADC4EB92D83}">
      <dgm:prSet phldrT="[Text]" custT="1"/>
      <dgm:spPr>
        <a:solidFill>
          <a:srgbClr val="F56F0B"/>
        </a:solidFill>
      </dgm:spPr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7463DC49-F7CA-4557-A9AB-CE5A43AB6A38}" type="parTrans" cxnId="{6012581F-40D8-44A5-8D8D-FD71CFDD451E}">
      <dgm:prSet/>
      <dgm:spPr/>
      <dgm:t>
        <a:bodyPr/>
        <a:lstStyle/>
        <a:p>
          <a:endParaRPr lang="en-US"/>
        </a:p>
      </dgm:t>
    </dgm:pt>
    <dgm:pt modelId="{8F39CFD9-AB43-4C96-9DA6-271303298636}" type="sibTrans" cxnId="{6012581F-40D8-44A5-8D8D-FD71CFDD451E}">
      <dgm:prSet/>
      <dgm:spPr/>
      <dgm:t>
        <a:bodyPr/>
        <a:lstStyle/>
        <a:p>
          <a:endParaRPr lang="en-US"/>
        </a:p>
      </dgm:t>
    </dgm:pt>
    <dgm:pt modelId="{51D75A2F-1D6A-4229-8491-A3A71901DBDE}">
      <dgm:prSet custT="1"/>
      <dgm:spPr>
        <a:solidFill>
          <a:srgbClr val="5FCD0D"/>
        </a:solidFill>
      </dgm:spPr>
      <dgm:t>
        <a:bodyPr/>
        <a:lstStyle/>
        <a:p>
          <a:r>
            <a:rPr lang="en-US" sz="2400" b="1" dirty="0" smtClean="0"/>
            <a:t>1B</a:t>
          </a:r>
          <a:endParaRPr lang="en-US" sz="2400" b="1" dirty="0"/>
        </a:p>
      </dgm:t>
    </dgm:pt>
    <dgm:pt modelId="{A7A281AE-92A5-41F0-90BD-DDBCEB7ADADA}" type="parTrans" cxnId="{7B8EB0D6-8FDA-4F82-87AE-514710B44E5F}">
      <dgm:prSet/>
      <dgm:spPr/>
      <dgm:t>
        <a:bodyPr/>
        <a:lstStyle/>
        <a:p>
          <a:endParaRPr lang="en-US"/>
        </a:p>
      </dgm:t>
    </dgm:pt>
    <dgm:pt modelId="{A5F4D81D-267D-47DD-816B-B0AEAE3BBA94}" type="sibTrans" cxnId="{7B8EB0D6-8FDA-4F82-87AE-514710B44E5F}">
      <dgm:prSet/>
      <dgm:spPr/>
      <dgm:t>
        <a:bodyPr/>
        <a:lstStyle/>
        <a:p>
          <a:endParaRPr lang="en-US"/>
        </a:p>
      </dgm:t>
    </dgm:pt>
    <dgm:pt modelId="{C3A61E41-105B-41DA-B847-06A5E1EA4541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 dirty="0" smtClean="0"/>
            <a:t>4</a:t>
          </a:r>
          <a:endParaRPr lang="en-US" sz="2400" b="1" dirty="0"/>
        </a:p>
      </dgm:t>
    </dgm:pt>
    <dgm:pt modelId="{16439F6A-A1C4-4AB5-9379-48F917FF3AC6}" type="sibTrans" cxnId="{B0101FAB-3EC2-4C58-B4E1-5A105E95C42F}">
      <dgm:prSet/>
      <dgm:spPr/>
      <dgm:t>
        <a:bodyPr/>
        <a:lstStyle/>
        <a:p>
          <a:endParaRPr lang="en-US"/>
        </a:p>
      </dgm:t>
    </dgm:pt>
    <dgm:pt modelId="{F704EA08-3E3D-4167-95A0-D67A812E5092}" type="parTrans" cxnId="{B0101FAB-3EC2-4C58-B4E1-5A105E95C42F}">
      <dgm:prSet/>
      <dgm:spPr/>
      <dgm:t>
        <a:bodyPr/>
        <a:lstStyle/>
        <a:p>
          <a:endParaRPr lang="en-US"/>
        </a:p>
      </dgm:t>
    </dgm:pt>
    <dgm:pt modelId="{B63C0953-5757-4089-AF46-A3E8055AA854}">
      <dgm:prSet phldrT="[Text]"/>
      <dgm:spPr>
        <a:solidFill>
          <a:srgbClr val="F67D22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Reading &amp; </a:t>
          </a:r>
          <a:r>
            <a:rPr lang="en-US" b="1" dirty="0" err="1" smtClean="0">
              <a:solidFill>
                <a:schemeClr val="bg1"/>
              </a:solidFill>
            </a:rPr>
            <a:t>Tilawa</a:t>
          </a:r>
          <a:r>
            <a:rPr lang="en-US" b="1" dirty="0" smtClean="0">
              <a:solidFill>
                <a:schemeClr val="bg1"/>
              </a:solidFill>
            </a:rPr>
            <a:t> Skills  </a:t>
          </a:r>
          <a:r>
            <a:rPr lang="en-US" b="1" dirty="0" smtClean="0">
              <a:solidFill>
                <a:schemeClr val="bg1"/>
              </a:solidFill>
            </a:rPr>
            <a:t>Related </a:t>
          </a:r>
          <a:r>
            <a:rPr lang="en-US" b="1" dirty="0" smtClean="0">
              <a:solidFill>
                <a:schemeClr val="bg1"/>
              </a:solidFill>
            </a:rPr>
            <a:t>to </a:t>
          </a:r>
          <a:r>
            <a:rPr lang="en-US" b="1" dirty="0" err="1" smtClean="0">
              <a:solidFill>
                <a:schemeClr val="bg1"/>
              </a:solidFill>
            </a:rPr>
            <a:t>Sukoon</a:t>
          </a:r>
          <a:r>
            <a:rPr lang="en-US" b="1" dirty="0" smtClean="0">
              <a:solidFill>
                <a:schemeClr val="bg1"/>
              </a:solidFill>
            </a:rPr>
            <a:t> – Rules of Noon- HW</a:t>
          </a:r>
          <a:r>
            <a:rPr lang="ar-EG" b="1" dirty="0" smtClean="0">
              <a:solidFill>
                <a:schemeClr val="bg1"/>
              </a:solidFill>
            </a:rPr>
            <a:t>السكون : أحكام النون ، همزة الوصل </a:t>
          </a:r>
          <a:endParaRPr lang="en-US" dirty="0"/>
        </a:p>
      </dgm:t>
    </dgm:pt>
    <dgm:pt modelId="{CAC42DAF-ADE4-4051-8003-602E96FE04BD}" type="sibTrans" cxnId="{07305878-67DF-4907-AA72-36981E9B20F4}">
      <dgm:prSet/>
      <dgm:spPr/>
      <dgm:t>
        <a:bodyPr/>
        <a:lstStyle/>
        <a:p>
          <a:endParaRPr lang="en-US"/>
        </a:p>
      </dgm:t>
    </dgm:pt>
    <dgm:pt modelId="{E52555EA-2D53-43B9-81E4-FEF1DE0F429A}" type="parTrans" cxnId="{07305878-67DF-4907-AA72-36981E9B20F4}">
      <dgm:prSet/>
      <dgm:spPr/>
      <dgm:t>
        <a:bodyPr/>
        <a:lstStyle/>
        <a:p>
          <a:endParaRPr lang="en-US"/>
        </a:p>
      </dgm:t>
    </dgm:pt>
    <dgm:pt modelId="{D8EA7A0A-D2EB-4A1D-B1BF-231DB46314BE}">
      <dgm:prSet phldrT="[Text]"/>
      <dgm:spPr>
        <a:solidFill>
          <a:srgbClr val="F67D22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Reading &amp; </a:t>
          </a:r>
          <a:r>
            <a:rPr lang="en-US" b="1" dirty="0" err="1" smtClean="0">
              <a:solidFill>
                <a:schemeClr val="bg1"/>
              </a:solidFill>
            </a:rPr>
            <a:t>Tilawa</a:t>
          </a:r>
          <a:r>
            <a:rPr lang="en-US" b="1" dirty="0" smtClean="0">
              <a:solidFill>
                <a:schemeClr val="bg1"/>
              </a:solidFill>
            </a:rPr>
            <a:t> Skills  </a:t>
          </a:r>
          <a:r>
            <a:rPr lang="en-US" b="1" dirty="0" smtClean="0">
              <a:solidFill>
                <a:schemeClr val="bg1"/>
              </a:solidFill>
            </a:rPr>
            <a:t>Related </a:t>
          </a:r>
          <a:r>
            <a:rPr lang="en-US" b="1" dirty="0" smtClean="0">
              <a:solidFill>
                <a:schemeClr val="bg1"/>
              </a:solidFill>
            </a:rPr>
            <a:t>to </a:t>
          </a:r>
          <a:r>
            <a:rPr lang="en-US" b="1" dirty="0" err="1" smtClean="0">
              <a:solidFill>
                <a:schemeClr val="bg1"/>
              </a:solidFill>
            </a:rPr>
            <a:t>Sukoon</a:t>
          </a:r>
          <a:r>
            <a:rPr lang="en-US" b="1" dirty="0" smtClean="0">
              <a:solidFill>
                <a:schemeClr val="bg1"/>
              </a:solidFill>
            </a:rPr>
            <a:t> – </a:t>
          </a:r>
          <a:r>
            <a:rPr lang="en-US" b="1" dirty="0" err="1" smtClean="0">
              <a:solidFill>
                <a:schemeClr val="bg1"/>
              </a:solidFill>
            </a:rPr>
            <a:t>Makharij</a:t>
          </a:r>
          <a:r>
            <a:rPr lang="en-US" b="1" dirty="0" smtClean="0">
              <a:solidFill>
                <a:schemeClr val="bg1"/>
              </a:solidFill>
            </a:rPr>
            <a:t> and Features </a:t>
          </a:r>
          <a:r>
            <a:rPr lang="ar-EG" b="1" dirty="0" smtClean="0">
              <a:solidFill>
                <a:schemeClr val="bg1"/>
              </a:solidFill>
            </a:rPr>
            <a:t>السكون: المخارج والصفات</a:t>
          </a:r>
          <a:endParaRPr lang="en-US" dirty="0"/>
        </a:p>
      </dgm:t>
    </dgm:pt>
    <dgm:pt modelId="{8FCBB93F-ABC2-45DD-AA4C-2C4FD85E5312}" type="sibTrans" cxnId="{E173A75C-FEE1-40E4-B5F4-C6D3E6C738A5}">
      <dgm:prSet/>
      <dgm:spPr/>
      <dgm:t>
        <a:bodyPr/>
        <a:lstStyle/>
        <a:p>
          <a:endParaRPr lang="en-US"/>
        </a:p>
      </dgm:t>
    </dgm:pt>
    <dgm:pt modelId="{4C15086A-C258-411D-B68A-287DD7934DD8}" type="parTrans" cxnId="{E173A75C-FEE1-40E4-B5F4-C6D3E6C738A5}">
      <dgm:prSet/>
      <dgm:spPr/>
      <dgm:t>
        <a:bodyPr/>
        <a:lstStyle/>
        <a:p>
          <a:endParaRPr lang="en-US"/>
        </a:p>
      </dgm:t>
    </dgm:pt>
    <dgm:pt modelId="{45BE2777-4907-4C48-B186-C14D1948DC6F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RT Skills </a:t>
          </a:r>
          <a:r>
            <a:rPr lang="en-US" b="1" dirty="0" smtClean="0">
              <a:solidFill>
                <a:schemeClr val="bg1"/>
              </a:solidFill>
            </a:rPr>
            <a:t>Related </a:t>
          </a:r>
          <a:r>
            <a:rPr lang="en-US" b="1" dirty="0" smtClean="0">
              <a:solidFill>
                <a:schemeClr val="bg1"/>
              </a:solidFill>
            </a:rPr>
            <a:t>to </a:t>
          </a:r>
          <a:r>
            <a:rPr lang="en-US" b="1" dirty="0" err="1" smtClean="0">
              <a:solidFill>
                <a:schemeClr val="bg1"/>
              </a:solidFill>
            </a:rPr>
            <a:t>Shadda</a:t>
          </a:r>
          <a:r>
            <a:rPr lang="ar-EG" b="1" dirty="0" smtClean="0">
              <a:solidFill>
                <a:schemeClr val="bg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Rules of Noon and </a:t>
          </a:r>
          <a:r>
            <a:rPr lang="en-US" b="1" dirty="0" err="1" smtClean="0">
              <a:solidFill>
                <a:schemeClr val="bg1"/>
              </a:solidFill>
            </a:rPr>
            <a:t>Tanween</a:t>
          </a:r>
          <a:r>
            <a:rPr lang="ar-EG" b="1" dirty="0" smtClean="0">
              <a:solidFill>
                <a:schemeClr val="bg1"/>
              </a:solidFill>
            </a:rPr>
            <a:t>  الشدة: أحكام التون الساكنة والتنوين من كلمتين، نّ مّ </a:t>
          </a:r>
          <a:endParaRPr lang="en-US" dirty="0"/>
        </a:p>
      </dgm:t>
    </dgm:pt>
    <dgm:pt modelId="{C9F750E5-8882-47FE-8CFE-EF2A05697ECE}" type="parTrans" cxnId="{26CD1531-2404-4291-837E-459DFBF755AC}">
      <dgm:prSet/>
      <dgm:spPr/>
      <dgm:t>
        <a:bodyPr/>
        <a:lstStyle/>
        <a:p>
          <a:endParaRPr lang="en-US"/>
        </a:p>
      </dgm:t>
    </dgm:pt>
    <dgm:pt modelId="{A94A5202-9B97-4E29-8226-B0F8FFB02D60}" type="sibTrans" cxnId="{26CD1531-2404-4291-837E-459DFBF755AC}">
      <dgm:prSet/>
      <dgm:spPr/>
      <dgm:t>
        <a:bodyPr/>
        <a:lstStyle/>
        <a:p>
          <a:endParaRPr lang="en-US"/>
        </a:p>
      </dgm:t>
    </dgm:pt>
    <dgm:pt modelId="{1E61E2D8-EFE4-4CEE-BE69-1EF7ACDA24C0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RT Skills Related to </a:t>
          </a:r>
          <a:r>
            <a:rPr lang="en-US" b="1" dirty="0" err="1" smtClean="0">
              <a:solidFill>
                <a:schemeClr val="bg1"/>
              </a:solidFill>
            </a:rPr>
            <a:t>Shadda</a:t>
          </a:r>
          <a:r>
            <a:rPr lang="en-US" b="1" dirty="0" smtClean="0">
              <a:solidFill>
                <a:schemeClr val="bg1"/>
              </a:solidFill>
            </a:rPr>
            <a:t>  </a:t>
          </a:r>
          <a:r>
            <a:rPr lang="en-US" b="1" dirty="0" err="1" smtClean="0">
              <a:solidFill>
                <a:schemeClr val="bg1"/>
              </a:solidFill>
            </a:rPr>
            <a:t>Madd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Lazim</a:t>
          </a:r>
          <a:r>
            <a:rPr lang="ar-EG" b="1" dirty="0" smtClean="0">
              <a:solidFill>
                <a:schemeClr val="bg1"/>
              </a:solidFill>
            </a:rPr>
            <a:t>شدة: المد اللازم </a:t>
          </a:r>
          <a:r>
            <a:rPr lang="en-US" b="1" dirty="0" smtClean="0">
              <a:solidFill>
                <a:schemeClr val="bg1"/>
              </a:solidFill>
            </a:rPr>
            <a:t> - Connecting and Stopping on </a:t>
          </a:r>
          <a:r>
            <a:rPr lang="en-US" b="1" dirty="0" smtClean="0">
              <a:solidFill>
                <a:schemeClr val="bg1"/>
              </a:solidFill>
            </a:rPr>
            <a:t>Word endings</a:t>
          </a:r>
          <a:endParaRPr lang="en-US" dirty="0"/>
        </a:p>
      </dgm:t>
    </dgm:pt>
    <dgm:pt modelId="{14F80E97-DA5F-452F-89C6-CA7FD59F6679}" type="parTrans" cxnId="{870D4283-5EF0-4D0B-AC48-5FDA64F9CE05}">
      <dgm:prSet/>
      <dgm:spPr/>
      <dgm:t>
        <a:bodyPr/>
        <a:lstStyle/>
        <a:p>
          <a:endParaRPr lang="en-US"/>
        </a:p>
      </dgm:t>
    </dgm:pt>
    <dgm:pt modelId="{11356D26-2311-4D95-9965-E2A9520CB5E7}" type="sibTrans" cxnId="{870D4283-5EF0-4D0B-AC48-5FDA64F9CE05}">
      <dgm:prSet/>
      <dgm:spPr/>
      <dgm:t>
        <a:bodyPr/>
        <a:lstStyle/>
        <a:p>
          <a:endParaRPr lang="en-US"/>
        </a:p>
      </dgm:t>
    </dgm:pt>
    <dgm:pt modelId="{0F8DB9ED-35FA-4A74-932A-2F1D990B3DA9}">
      <dgm:prSet custT="1"/>
      <dgm:spPr>
        <a:solidFill>
          <a:srgbClr val="5FCD0D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Reading &amp; </a:t>
          </a:r>
          <a:r>
            <a:rPr lang="en-US" sz="1800" b="1" dirty="0" err="1" smtClean="0">
              <a:solidFill>
                <a:schemeClr val="bg1"/>
              </a:solidFill>
            </a:rPr>
            <a:t>Tilawa</a:t>
          </a:r>
          <a:r>
            <a:rPr lang="en-US" sz="1800" b="1" dirty="0" smtClean="0">
              <a:solidFill>
                <a:schemeClr val="bg1"/>
              </a:solidFill>
            </a:rPr>
            <a:t> Skills  </a:t>
          </a:r>
          <a:r>
            <a:rPr lang="en-US" sz="1800" b="1" dirty="0" smtClean="0">
              <a:solidFill>
                <a:schemeClr val="bg1"/>
              </a:solidFill>
            </a:rPr>
            <a:t>Related </a:t>
          </a:r>
          <a:r>
            <a:rPr lang="en-US" sz="1800" b="1" dirty="0" smtClean="0">
              <a:solidFill>
                <a:schemeClr val="bg1"/>
              </a:solidFill>
            </a:rPr>
            <a:t>to </a:t>
          </a:r>
          <a:r>
            <a:rPr lang="en-US" sz="1800" b="1" dirty="0" err="1" smtClean="0">
              <a:solidFill>
                <a:schemeClr val="bg1"/>
              </a:solidFill>
            </a:rPr>
            <a:t>Tafkheem</a:t>
          </a:r>
          <a:r>
            <a:rPr lang="en-US" sz="1800" b="1" dirty="0" smtClean="0">
              <a:solidFill>
                <a:schemeClr val="bg1"/>
              </a:solidFill>
            </a:rPr>
            <a:t> and </a:t>
          </a:r>
          <a:r>
            <a:rPr lang="en-US" sz="1800" b="1" dirty="0" err="1" smtClean="0">
              <a:solidFill>
                <a:schemeClr val="bg1"/>
              </a:solidFill>
            </a:rPr>
            <a:t>Tarqeeq</a:t>
          </a:r>
          <a:r>
            <a:rPr lang="en-US" sz="1800" b="1" dirty="0" smtClean="0">
              <a:solidFill>
                <a:schemeClr val="bg1"/>
              </a:solidFill>
            </a:rPr>
            <a:t> (Heavy &amp; light letters) </a:t>
          </a:r>
          <a:r>
            <a:rPr lang="ar-EG" sz="1800" b="1" dirty="0" smtClean="0">
              <a:solidFill>
                <a:schemeClr val="bg1"/>
              </a:solidFill>
            </a:rPr>
            <a:t>التفخيم والترقيق</a:t>
          </a:r>
          <a:endParaRPr lang="en-US" sz="1800" b="1" dirty="0">
            <a:solidFill>
              <a:schemeClr val="bg1"/>
            </a:solidFill>
          </a:endParaRPr>
        </a:p>
      </dgm:t>
    </dgm:pt>
    <dgm:pt modelId="{B3A8EEEE-E04D-43D0-B06C-BDDF002C6BC2}" type="sibTrans" cxnId="{D6DF14AF-9A8C-473A-A084-4E2A06A704E2}">
      <dgm:prSet/>
      <dgm:spPr/>
      <dgm:t>
        <a:bodyPr/>
        <a:lstStyle/>
        <a:p>
          <a:endParaRPr lang="en-US"/>
        </a:p>
      </dgm:t>
    </dgm:pt>
    <dgm:pt modelId="{BD7E6011-B656-4EC7-B045-6B9D57657C23}" type="parTrans" cxnId="{D6DF14AF-9A8C-473A-A084-4E2A06A704E2}">
      <dgm:prSet/>
      <dgm:spPr/>
      <dgm:t>
        <a:bodyPr/>
        <a:lstStyle/>
        <a:p>
          <a:endParaRPr lang="en-US"/>
        </a:p>
      </dgm:t>
    </dgm:pt>
    <dgm:pt modelId="{B617390C-A7AC-4209-A934-6777FCDF3338}">
      <dgm:prSet custT="1"/>
      <dgm:spPr>
        <a:solidFill>
          <a:srgbClr val="5FCD0D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Reading &amp; </a:t>
          </a:r>
          <a:r>
            <a:rPr lang="en-US" sz="1800" b="1" dirty="0" err="1" smtClean="0">
              <a:solidFill>
                <a:schemeClr val="bg1"/>
              </a:solidFill>
            </a:rPr>
            <a:t>Tilawa</a:t>
          </a:r>
          <a:r>
            <a:rPr lang="en-US" sz="1800" b="1" dirty="0" smtClean="0">
              <a:solidFill>
                <a:schemeClr val="bg1"/>
              </a:solidFill>
            </a:rPr>
            <a:t> Skills  </a:t>
          </a:r>
          <a:r>
            <a:rPr lang="en-US" sz="1800" b="1" dirty="0" smtClean="0">
              <a:solidFill>
                <a:schemeClr val="bg1"/>
              </a:solidFill>
            </a:rPr>
            <a:t>Related </a:t>
          </a:r>
          <a:r>
            <a:rPr lang="en-US" sz="1800" b="1" dirty="0" smtClean="0">
              <a:solidFill>
                <a:schemeClr val="bg1"/>
              </a:solidFill>
            </a:rPr>
            <a:t>to </a:t>
          </a:r>
          <a:r>
            <a:rPr lang="en-US" sz="1800" b="1" dirty="0" err="1" smtClean="0">
              <a:solidFill>
                <a:schemeClr val="bg1"/>
              </a:solidFill>
            </a:rPr>
            <a:t>Harakaat</a:t>
          </a:r>
          <a:r>
            <a:rPr lang="en-US" sz="1800" b="1" dirty="0" smtClean="0">
              <a:solidFill>
                <a:schemeClr val="bg1"/>
              </a:solidFill>
            </a:rPr>
            <a:t> and </a:t>
          </a:r>
          <a:r>
            <a:rPr lang="en-US" sz="1800" b="1" dirty="0" err="1" smtClean="0">
              <a:solidFill>
                <a:schemeClr val="bg1"/>
              </a:solidFill>
            </a:rPr>
            <a:t>Tanween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ar-EG" sz="1800" b="1" dirty="0" smtClean="0">
              <a:solidFill>
                <a:schemeClr val="bg1"/>
              </a:solidFill>
            </a:rPr>
            <a:t> الحركات والتنوين</a:t>
          </a:r>
          <a:endParaRPr lang="en-US" sz="1800" b="1" dirty="0">
            <a:solidFill>
              <a:schemeClr val="bg1"/>
            </a:solidFill>
          </a:endParaRPr>
        </a:p>
      </dgm:t>
    </dgm:pt>
    <dgm:pt modelId="{E9B10C8E-D249-4106-87C9-7C591784872B}" type="sibTrans" cxnId="{166E8E07-8C8F-4FE7-980F-0C73BE7678BE}">
      <dgm:prSet/>
      <dgm:spPr/>
      <dgm:t>
        <a:bodyPr/>
        <a:lstStyle/>
        <a:p>
          <a:endParaRPr lang="en-US"/>
        </a:p>
      </dgm:t>
    </dgm:pt>
    <dgm:pt modelId="{20D1CB67-0CC0-416A-A4BA-5734ED9C0BD7}" type="parTrans" cxnId="{166E8E07-8C8F-4FE7-980F-0C73BE7678BE}">
      <dgm:prSet/>
      <dgm:spPr/>
      <dgm:t>
        <a:bodyPr/>
        <a:lstStyle/>
        <a:p>
          <a:endParaRPr lang="en-US"/>
        </a:p>
      </dgm:t>
    </dgm:pt>
    <dgm:pt modelId="{154548E5-C73B-4DE7-BCD4-6F222B158C58}" type="pres">
      <dgm:prSet presAssocID="{888EB1C6-79F7-4827-9679-0F67A0AEA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947CB-6DBE-4629-AA1F-F44D1DEB9333}" type="pres">
      <dgm:prSet presAssocID="{280AE49D-BC0C-4165-A60E-E1189FD8E19F}" presName="composite" presStyleCnt="0"/>
      <dgm:spPr/>
    </dgm:pt>
    <dgm:pt modelId="{AF8E19F8-C236-4BBA-9650-9206A4FDE06F}" type="pres">
      <dgm:prSet presAssocID="{280AE49D-BC0C-4165-A60E-E1189FD8E19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63531-A785-4E8F-B056-C86951E78CC2}" type="pres">
      <dgm:prSet presAssocID="{280AE49D-BC0C-4165-A60E-E1189FD8E19F}" presName="descendantText" presStyleLbl="alignAcc1" presStyleIdx="0" presStyleCnt="5" custScaleY="107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91037-8A6E-46E7-A6C6-6C1DA19E5EC2}" type="pres">
      <dgm:prSet presAssocID="{968209D7-10CB-46EE-A68C-C40A944E8EFB}" presName="sp" presStyleCnt="0"/>
      <dgm:spPr/>
    </dgm:pt>
    <dgm:pt modelId="{77EED432-B297-465F-B482-FB95E0E6BE33}" type="pres">
      <dgm:prSet presAssocID="{51D75A2F-1D6A-4229-8491-A3A71901DBDE}" presName="composite" presStyleCnt="0"/>
      <dgm:spPr/>
    </dgm:pt>
    <dgm:pt modelId="{D5D21550-698A-492D-ABBA-4BF8F459DAF4}" type="pres">
      <dgm:prSet presAssocID="{51D75A2F-1D6A-4229-8491-A3A71901DBD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6E73-4C74-4ADE-B78A-64A2B1DBD7E5}" type="pres">
      <dgm:prSet presAssocID="{51D75A2F-1D6A-4229-8491-A3A71901DBDE}" presName="descendantText" presStyleLbl="alignAcc1" presStyleIdx="1" presStyleCnt="5" custLinFactNeighborX="-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C0BA-7C0D-43AA-9F34-795B65EF13F6}" type="pres">
      <dgm:prSet presAssocID="{A5F4D81D-267D-47DD-816B-B0AEAE3BBA94}" presName="sp" presStyleCnt="0"/>
      <dgm:spPr/>
    </dgm:pt>
    <dgm:pt modelId="{0015D7F8-DD29-4E04-812C-65DAB623B070}" type="pres">
      <dgm:prSet presAssocID="{73D0FB5E-9797-4CD1-9F63-59854D9BCB0A}" presName="composite" presStyleCnt="0"/>
      <dgm:spPr/>
    </dgm:pt>
    <dgm:pt modelId="{0476A15B-3FE9-493A-89EF-527986B6D2E0}" type="pres">
      <dgm:prSet presAssocID="{73D0FB5E-9797-4CD1-9F63-59854D9BCB0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D9D02-6DEE-4FD6-9F50-74F3DE9CF1D8}" type="pres">
      <dgm:prSet presAssocID="{73D0FB5E-9797-4CD1-9F63-59854D9BCB0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79D4F-C3FA-46A8-841F-E0E8A7AABB79}" type="pres">
      <dgm:prSet presAssocID="{2BFB4BB3-9356-4FF7-916F-C1C5A0B22E72}" presName="sp" presStyleCnt="0"/>
      <dgm:spPr/>
    </dgm:pt>
    <dgm:pt modelId="{E050DCC4-1EE6-49F4-ABDC-E5DF95F71159}" type="pres">
      <dgm:prSet presAssocID="{928125EE-BD3F-45BE-9D00-0ADC4EB92D83}" presName="composite" presStyleCnt="0"/>
      <dgm:spPr/>
    </dgm:pt>
    <dgm:pt modelId="{9F34C7C1-7AD1-4855-AE76-A904B16813A9}" type="pres">
      <dgm:prSet presAssocID="{928125EE-BD3F-45BE-9D00-0ADC4EB92D8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17DC3-AA95-466C-8C65-E0EA42918215}" type="pres">
      <dgm:prSet presAssocID="{928125EE-BD3F-45BE-9D00-0ADC4EB92D8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3B1BA-37EA-4665-92CB-F4B7B0C23DA9}" type="pres">
      <dgm:prSet presAssocID="{8F39CFD9-AB43-4C96-9DA6-271303298636}" presName="sp" presStyleCnt="0"/>
      <dgm:spPr/>
    </dgm:pt>
    <dgm:pt modelId="{B1F01E5E-A60A-42B9-852F-8DF773D0CDCB}" type="pres">
      <dgm:prSet presAssocID="{C3A61E41-105B-41DA-B847-06A5E1EA4541}" presName="composite" presStyleCnt="0"/>
      <dgm:spPr/>
    </dgm:pt>
    <dgm:pt modelId="{F70D755A-561E-4EFD-B463-24E9D689598C}" type="pres">
      <dgm:prSet presAssocID="{C3A61E41-105B-41DA-B847-06A5E1EA454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2382C-BB97-4B99-89BE-DA441455B951}" type="pres">
      <dgm:prSet presAssocID="{C3A61E41-105B-41DA-B847-06A5E1EA454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E8E07-8C8F-4FE7-980F-0C73BE7678BE}" srcId="{51D75A2F-1D6A-4229-8491-A3A71901DBDE}" destId="{B617390C-A7AC-4209-A934-6777FCDF3338}" srcOrd="0" destOrd="0" parTransId="{20D1CB67-0CC0-416A-A4BA-5734ED9C0BD7}" sibTransId="{E9B10C8E-D249-4106-87C9-7C591784872B}"/>
    <dgm:cxn modelId="{870D4283-5EF0-4D0B-AC48-5FDA64F9CE05}" srcId="{C3A61E41-105B-41DA-B847-06A5E1EA4541}" destId="{1E61E2D8-EFE4-4CEE-BE69-1EF7ACDA24C0}" srcOrd="1" destOrd="0" parTransId="{14F80E97-DA5F-452F-89C6-CA7FD59F6679}" sibTransId="{11356D26-2311-4D95-9965-E2A9520CB5E7}"/>
    <dgm:cxn modelId="{31FA1476-1A3D-488E-A70D-A2FEB35FDA26}" type="presOf" srcId="{280AE49D-BC0C-4165-A60E-E1189FD8E19F}" destId="{AF8E19F8-C236-4BBA-9650-9206A4FDE06F}" srcOrd="0" destOrd="0" presId="urn:microsoft.com/office/officeart/2005/8/layout/chevron2"/>
    <dgm:cxn modelId="{D6DF14AF-9A8C-473A-A084-4E2A06A704E2}" srcId="{51D75A2F-1D6A-4229-8491-A3A71901DBDE}" destId="{0F8DB9ED-35FA-4A74-932A-2F1D990B3DA9}" srcOrd="1" destOrd="0" parTransId="{BD7E6011-B656-4EC7-B045-6B9D57657C23}" sibTransId="{B3A8EEEE-E04D-43D0-B06C-BDDF002C6BC2}"/>
    <dgm:cxn modelId="{7B8EB0D6-8FDA-4F82-87AE-514710B44E5F}" srcId="{888EB1C6-79F7-4827-9679-0F67A0AEAEB2}" destId="{51D75A2F-1D6A-4229-8491-A3A71901DBDE}" srcOrd="1" destOrd="0" parTransId="{A7A281AE-92A5-41F0-90BD-DDBCEB7ADADA}" sibTransId="{A5F4D81D-267D-47DD-816B-B0AEAE3BBA94}"/>
    <dgm:cxn modelId="{E33A40E8-9AC6-4D1A-9F1E-2B6CE662B310}" srcId="{73D0FB5E-9797-4CD1-9F63-59854D9BCB0A}" destId="{420294BD-1F7A-4632-80E5-94819BF45EA1}" srcOrd="1" destOrd="0" parTransId="{4C0F4B79-86FC-4196-B221-FEBCD09D6A85}" sibTransId="{FC9B9435-44DC-4938-9BEA-2567499EBB6F}"/>
    <dgm:cxn modelId="{C9C77F55-49F6-40C9-A098-1EB2A6E5066F}" type="presOf" srcId="{B617390C-A7AC-4209-A934-6777FCDF3338}" destId="{7EFC6E73-4C74-4ADE-B78A-64A2B1DBD7E5}" srcOrd="0" destOrd="0" presId="urn:microsoft.com/office/officeart/2005/8/layout/chevron2"/>
    <dgm:cxn modelId="{3A62A387-22C3-4058-B4F5-7A3C4E679E28}" type="presOf" srcId="{B63C0953-5757-4089-AF46-A3E8055AA854}" destId="{7ED17DC3-AA95-466C-8C65-E0EA42918215}" srcOrd="0" destOrd="1" presId="urn:microsoft.com/office/officeart/2005/8/layout/chevron2"/>
    <dgm:cxn modelId="{8CE4E38F-D6D5-4BDB-A4C3-0E8DEFCFEAB2}" type="presOf" srcId="{420294BD-1F7A-4632-80E5-94819BF45EA1}" destId="{DE9D9D02-6DEE-4FD6-9F50-74F3DE9CF1D8}" srcOrd="0" destOrd="1" presId="urn:microsoft.com/office/officeart/2005/8/layout/chevron2"/>
    <dgm:cxn modelId="{511B1482-AD46-4A0D-8234-03B35DD9BC73}" type="presOf" srcId="{45BE2777-4907-4C48-B186-C14D1948DC6F}" destId="{DAA2382C-BB97-4B99-89BE-DA441455B951}" srcOrd="0" destOrd="0" presId="urn:microsoft.com/office/officeart/2005/8/layout/chevron2"/>
    <dgm:cxn modelId="{B0101FAB-3EC2-4C58-B4E1-5A105E95C42F}" srcId="{888EB1C6-79F7-4827-9679-0F67A0AEAEB2}" destId="{C3A61E41-105B-41DA-B847-06A5E1EA4541}" srcOrd="4" destOrd="0" parTransId="{F704EA08-3E3D-4167-95A0-D67A812E5092}" sibTransId="{16439F6A-A1C4-4AB5-9379-48F917FF3AC6}"/>
    <dgm:cxn modelId="{AAD2A65C-0365-47A8-8125-AD33B67B1DD8}" srcId="{280AE49D-BC0C-4165-A60E-E1189FD8E19F}" destId="{5954402A-DCBC-4909-BC02-88E85C6DA068}" srcOrd="1" destOrd="0" parTransId="{74F9ECDE-E61E-4B3F-8D1A-13DAA0CABF40}" sibTransId="{392A3C36-4C37-403A-9E98-A68FBDE9CB4E}"/>
    <dgm:cxn modelId="{44177F4F-FDC5-4949-824C-6BF256AF3413}" type="presOf" srcId="{888EB1C6-79F7-4827-9679-0F67A0AEAEB2}" destId="{154548E5-C73B-4DE7-BCD4-6F222B158C58}" srcOrd="0" destOrd="0" presId="urn:microsoft.com/office/officeart/2005/8/layout/chevron2"/>
    <dgm:cxn modelId="{6B575490-CD8F-4917-8B98-BFB00CE15F8D}" type="presOf" srcId="{928125EE-BD3F-45BE-9D00-0ADC4EB92D83}" destId="{9F34C7C1-7AD1-4855-AE76-A904B16813A9}" srcOrd="0" destOrd="0" presId="urn:microsoft.com/office/officeart/2005/8/layout/chevron2"/>
    <dgm:cxn modelId="{85F13E07-8C5E-40C8-8147-C47EEA04ABB4}" srcId="{888EB1C6-79F7-4827-9679-0F67A0AEAEB2}" destId="{280AE49D-BC0C-4165-A60E-E1189FD8E19F}" srcOrd="0" destOrd="0" parTransId="{E2F5FDC0-9F2E-4C02-B298-E35B493E80DF}" sibTransId="{968209D7-10CB-46EE-A68C-C40A944E8EFB}"/>
    <dgm:cxn modelId="{26CD1531-2404-4291-837E-459DFBF755AC}" srcId="{C3A61E41-105B-41DA-B847-06A5E1EA4541}" destId="{45BE2777-4907-4C48-B186-C14D1948DC6F}" srcOrd="0" destOrd="0" parTransId="{C9F750E5-8882-47FE-8CFE-EF2A05697ECE}" sibTransId="{A94A5202-9B97-4E29-8226-B0F8FFB02D60}"/>
    <dgm:cxn modelId="{59FEA293-3072-47D5-BD32-81011647E713}" srcId="{73D0FB5E-9797-4CD1-9F63-59854D9BCB0A}" destId="{B8506907-6CCD-4E63-BA7E-5FE968A4BF63}" srcOrd="0" destOrd="0" parTransId="{819D9CFC-25CD-458B-96CC-07EC82AB1AF6}" sibTransId="{D979FF87-C72C-4211-8FCF-8DAFF89E6949}"/>
    <dgm:cxn modelId="{FF02F4F5-34B4-464F-AE30-1D20929FB909}" type="presOf" srcId="{C3A61E41-105B-41DA-B847-06A5E1EA4541}" destId="{F70D755A-561E-4EFD-B463-24E9D689598C}" srcOrd="0" destOrd="0" presId="urn:microsoft.com/office/officeart/2005/8/layout/chevron2"/>
    <dgm:cxn modelId="{1428F7A6-286F-4758-B804-4D44B29F8F4E}" srcId="{280AE49D-BC0C-4165-A60E-E1189FD8E19F}" destId="{BAC095A6-DC39-4B3B-BD76-7199B952C4D1}" srcOrd="0" destOrd="0" parTransId="{C914EF04-3916-4138-99DF-99D97914A454}" sibTransId="{7F22F400-7BC7-4BF7-AE44-DF01F959885F}"/>
    <dgm:cxn modelId="{4F8EE04F-36B1-4BFF-BEF9-34E9B9EA11EB}" srcId="{888EB1C6-79F7-4827-9679-0F67A0AEAEB2}" destId="{73D0FB5E-9797-4CD1-9F63-59854D9BCB0A}" srcOrd="2" destOrd="0" parTransId="{66C782CA-B278-492D-8F45-0F86F3057EE5}" sibTransId="{2BFB4BB3-9356-4FF7-916F-C1C5A0B22E72}"/>
    <dgm:cxn modelId="{07305878-67DF-4907-AA72-36981E9B20F4}" srcId="{928125EE-BD3F-45BE-9D00-0ADC4EB92D83}" destId="{B63C0953-5757-4089-AF46-A3E8055AA854}" srcOrd="1" destOrd="0" parTransId="{E52555EA-2D53-43B9-81E4-FEF1DE0F429A}" sibTransId="{CAC42DAF-ADE4-4051-8003-602E96FE04BD}"/>
    <dgm:cxn modelId="{04E8CC17-DA63-4F53-BA28-F93062A69F9A}" type="presOf" srcId="{BAC095A6-DC39-4B3B-BD76-7199B952C4D1}" destId="{6E463531-A785-4E8F-B056-C86951E78CC2}" srcOrd="0" destOrd="0" presId="urn:microsoft.com/office/officeart/2005/8/layout/chevron2"/>
    <dgm:cxn modelId="{6012581F-40D8-44A5-8D8D-FD71CFDD451E}" srcId="{888EB1C6-79F7-4827-9679-0F67A0AEAEB2}" destId="{928125EE-BD3F-45BE-9D00-0ADC4EB92D83}" srcOrd="3" destOrd="0" parTransId="{7463DC49-F7CA-4557-A9AB-CE5A43AB6A38}" sibTransId="{8F39CFD9-AB43-4C96-9DA6-271303298636}"/>
    <dgm:cxn modelId="{A37A325C-9EE6-4B18-86F7-FC606D8046EC}" type="presOf" srcId="{D8EA7A0A-D2EB-4A1D-B1BF-231DB46314BE}" destId="{7ED17DC3-AA95-466C-8C65-E0EA42918215}" srcOrd="0" destOrd="0" presId="urn:microsoft.com/office/officeart/2005/8/layout/chevron2"/>
    <dgm:cxn modelId="{91821FA1-1479-4D6F-A326-81E272046E59}" type="presOf" srcId="{1E61E2D8-EFE4-4CEE-BE69-1EF7ACDA24C0}" destId="{DAA2382C-BB97-4B99-89BE-DA441455B951}" srcOrd="0" destOrd="1" presId="urn:microsoft.com/office/officeart/2005/8/layout/chevron2"/>
    <dgm:cxn modelId="{0A5F6E05-2091-4EE7-A049-00583AC4576B}" type="presOf" srcId="{51D75A2F-1D6A-4229-8491-A3A71901DBDE}" destId="{D5D21550-698A-492D-ABBA-4BF8F459DAF4}" srcOrd="0" destOrd="0" presId="urn:microsoft.com/office/officeart/2005/8/layout/chevron2"/>
    <dgm:cxn modelId="{745B1F59-8B90-488E-9965-EA1DD6646BF1}" type="presOf" srcId="{B8506907-6CCD-4E63-BA7E-5FE968A4BF63}" destId="{DE9D9D02-6DEE-4FD6-9F50-74F3DE9CF1D8}" srcOrd="0" destOrd="0" presId="urn:microsoft.com/office/officeart/2005/8/layout/chevron2"/>
    <dgm:cxn modelId="{2A788F7D-DD08-4050-AF82-3287A630F22A}" type="presOf" srcId="{0F8DB9ED-35FA-4A74-932A-2F1D990B3DA9}" destId="{7EFC6E73-4C74-4ADE-B78A-64A2B1DBD7E5}" srcOrd="0" destOrd="1" presId="urn:microsoft.com/office/officeart/2005/8/layout/chevron2"/>
    <dgm:cxn modelId="{E173A75C-FEE1-40E4-B5F4-C6D3E6C738A5}" srcId="{928125EE-BD3F-45BE-9D00-0ADC4EB92D83}" destId="{D8EA7A0A-D2EB-4A1D-B1BF-231DB46314BE}" srcOrd="0" destOrd="0" parTransId="{4C15086A-C258-411D-B68A-287DD7934DD8}" sibTransId="{8FCBB93F-ABC2-45DD-AA4C-2C4FD85E5312}"/>
    <dgm:cxn modelId="{063A95F9-1FE3-426D-A151-E0BF150FD687}" type="presOf" srcId="{73D0FB5E-9797-4CD1-9F63-59854D9BCB0A}" destId="{0476A15B-3FE9-493A-89EF-527986B6D2E0}" srcOrd="0" destOrd="0" presId="urn:microsoft.com/office/officeart/2005/8/layout/chevron2"/>
    <dgm:cxn modelId="{3DC69A9B-5FE8-45E2-B430-42E69E4A9949}" type="presOf" srcId="{5954402A-DCBC-4909-BC02-88E85C6DA068}" destId="{6E463531-A785-4E8F-B056-C86951E78CC2}" srcOrd="0" destOrd="1" presId="urn:microsoft.com/office/officeart/2005/8/layout/chevron2"/>
    <dgm:cxn modelId="{127BF064-1F3C-4853-ADF0-56A8452EEEE9}" type="presParOf" srcId="{154548E5-C73B-4DE7-BCD4-6F222B158C58}" destId="{514947CB-6DBE-4629-AA1F-F44D1DEB9333}" srcOrd="0" destOrd="0" presId="urn:microsoft.com/office/officeart/2005/8/layout/chevron2"/>
    <dgm:cxn modelId="{8411E323-428C-4761-ADFF-723E8DC47D9A}" type="presParOf" srcId="{514947CB-6DBE-4629-AA1F-F44D1DEB9333}" destId="{AF8E19F8-C236-4BBA-9650-9206A4FDE06F}" srcOrd="0" destOrd="0" presId="urn:microsoft.com/office/officeart/2005/8/layout/chevron2"/>
    <dgm:cxn modelId="{326E35DF-47F2-4BA9-9924-0D95DB9DA1C9}" type="presParOf" srcId="{514947CB-6DBE-4629-AA1F-F44D1DEB9333}" destId="{6E463531-A785-4E8F-B056-C86951E78CC2}" srcOrd="1" destOrd="0" presId="urn:microsoft.com/office/officeart/2005/8/layout/chevron2"/>
    <dgm:cxn modelId="{2BBBE4D3-C62B-453B-B0E4-735680F01F10}" type="presParOf" srcId="{154548E5-C73B-4DE7-BCD4-6F222B158C58}" destId="{19391037-8A6E-46E7-A6C6-6C1DA19E5EC2}" srcOrd="1" destOrd="0" presId="urn:microsoft.com/office/officeart/2005/8/layout/chevron2"/>
    <dgm:cxn modelId="{2D686449-D7EB-4661-95B6-94FFF131C1D9}" type="presParOf" srcId="{154548E5-C73B-4DE7-BCD4-6F222B158C58}" destId="{77EED432-B297-465F-B482-FB95E0E6BE33}" srcOrd="2" destOrd="0" presId="urn:microsoft.com/office/officeart/2005/8/layout/chevron2"/>
    <dgm:cxn modelId="{B47003EF-0945-41EC-B371-2556EA176550}" type="presParOf" srcId="{77EED432-B297-465F-B482-FB95E0E6BE33}" destId="{D5D21550-698A-492D-ABBA-4BF8F459DAF4}" srcOrd="0" destOrd="0" presId="urn:microsoft.com/office/officeart/2005/8/layout/chevron2"/>
    <dgm:cxn modelId="{9C57E811-94F6-49BE-9B35-6687295B9F8B}" type="presParOf" srcId="{77EED432-B297-465F-B482-FB95E0E6BE33}" destId="{7EFC6E73-4C74-4ADE-B78A-64A2B1DBD7E5}" srcOrd="1" destOrd="0" presId="urn:microsoft.com/office/officeart/2005/8/layout/chevron2"/>
    <dgm:cxn modelId="{95A7A575-4A81-41E6-B480-6CEF17E9F1B8}" type="presParOf" srcId="{154548E5-C73B-4DE7-BCD4-6F222B158C58}" destId="{06A7C0BA-7C0D-43AA-9F34-795B65EF13F6}" srcOrd="3" destOrd="0" presId="urn:microsoft.com/office/officeart/2005/8/layout/chevron2"/>
    <dgm:cxn modelId="{33ABE8E0-8623-4407-A9C6-C9DED679BE82}" type="presParOf" srcId="{154548E5-C73B-4DE7-BCD4-6F222B158C58}" destId="{0015D7F8-DD29-4E04-812C-65DAB623B070}" srcOrd="4" destOrd="0" presId="urn:microsoft.com/office/officeart/2005/8/layout/chevron2"/>
    <dgm:cxn modelId="{CFD482A9-5B74-4BFF-B5E4-E198328E9DAD}" type="presParOf" srcId="{0015D7F8-DD29-4E04-812C-65DAB623B070}" destId="{0476A15B-3FE9-493A-89EF-527986B6D2E0}" srcOrd="0" destOrd="0" presId="urn:microsoft.com/office/officeart/2005/8/layout/chevron2"/>
    <dgm:cxn modelId="{3BE5FBAC-849B-4C11-8253-26B4D749BC2D}" type="presParOf" srcId="{0015D7F8-DD29-4E04-812C-65DAB623B070}" destId="{DE9D9D02-6DEE-4FD6-9F50-74F3DE9CF1D8}" srcOrd="1" destOrd="0" presId="urn:microsoft.com/office/officeart/2005/8/layout/chevron2"/>
    <dgm:cxn modelId="{575AD4BE-4FD3-457D-A237-E40B1F2E3E30}" type="presParOf" srcId="{154548E5-C73B-4DE7-BCD4-6F222B158C58}" destId="{13C79D4F-C3FA-46A8-841F-E0E8A7AABB79}" srcOrd="5" destOrd="0" presId="urn:microsoft.com/office/officeart/2005/8/layout/chevron2"/>
    <dgm:cxn modelId="{8EC86DAA-61E3-43CC-A12E-FF75A0EBADD2}" type="presParOf" srcId="{154548E5-C73B-4DE7-BCD4-6F222B158C58}" destId="{E050DCC4-1EE6-49F4-ABDC-E5DF95F71159}" srcOrd="6" destOrd="0" presId="urn:microsoft.com/office/officeart/2005/8/layout/chevron2"/>
    <dgm:cxn modelId="{D34B477A-6AF4-4256-8CCF-3309098E97CF}" type="presParOf" srcId="{E050DCC4-1EE6-49F4-ABDC-E5DF95F71159}" destId="{9F34C7C1-7AD1-4855-AE76-A904B16813A9}" srcOrd="0" destOrd="0" presId="urn:microsoft.com/office/officeart/2005/8/layout/chevron2"/>
    <dgm:cxn modelId="{DF4F195E-969A-417A-93A9-6EBB6A4287A2}" type="presParOf" srcId="{E050DCC4-1EE6-49F4-ABDC-E5DF95F71159}" destId="{7ED17DC3-AA95-466C-8C65-E0EA42918215}" srcOrd="1" destOrd="0" presId="urn:microsoft.com/office/officeart/2005/8/layout/chevron2"/>
    <dgm:cxn modelId="{0BD7A191-5242-4C61-A886-0BA5A6F72885}" type="presParOf" srcId="{154548E5-C73B-4DE7-BCD4-6F222B158C58}" destId="{3BB3B1BA-37EA-4665-92CB-F4B7B0C23DA9}" srcOrd="7" destOrd="0" presId="urn:microsoft.com/office/officeart/2005/8/layout/chevron2"/>
    <dgm:cxn modelId="{B1A7106B-51A2-46D7-8C84-AB64C5C2B33A}" type="presParOf" srcId="{154548E5-C73B-4DE7-BCD4-6F222B158C58}" destId="{B1F01E5E-A60A-42B9-852F-8DF773D0CDCB}" srcOrd="8" destOrd="0" presId="urn:microsoft.com/office/officeart/2005/8/layout/chevron2"/>
    <dgm:cxn modelId="{25D4FA95-AD34-45E8-84FF-C18227D42CE5}" type="presParOf" srcId="{B1F01E5E-A60A-42B9-852F-8DF773D0CDCB}" destId="{F70D755A-561E-4EFD-B463-24E9D689598C}" srcOrd="0" destOrd="0" presId="urn:microsoft.com/office/officeart/2005/8/layout/chevron2"/>
    <dgm:cxn modelId="{9CA9537B-DA80-4D06-8AC8-88319C24BA1A}" type="presParOf" srcId="{B1F01E5E-A60A-42B9-852F-8DF773D0CDCB}" destId="{DAA2382C-BB97-4B99-89BE-DA441455B9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8C19E-2524-40B4-B64E-67E158C9C8C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8B8064-5866-4B11-BD7A-36D0913C651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pair</a:t>
          </a:r>
          <a:endParaRPr lang="en-US" dirty="0"/>
        </a:p>
      </dgm:t>
    </dgm:pt>
    <dgm:pt modelId="{85617AC1-FC43-4464-99D9-C3A388B99206}" type="parTrans" cxnId="{7C36D9D7-BD4A-4BE5-83B5-71741620AE64}">
      <dgm:prSet/>
      <dgm:spPr/>
      <dgm:t>
        <a:bodyPr/>
        <a:lstStyle/>
        <a:p>
          <a:endParaRPr lang="en-US"/>
        </a:p>
      </dgm:t>
    </dgm:pt>
    <dgm:pt modelId="{96888F68-F906-4806-9F13-509C10714589}" type="sibTrans" cxnId="{7C36D9D7-BD4A-4BE5-83B5-71741620AE64}">
      <dgm:prSet/>
      <dgm:spPr/>
      <dgm:t>
        <a:bodyPr/>
        <a:lstStyle/>
        <a:p>
          <a:endParaRPr lang="en-US"/>
        </a:p>
      </dgm:t>
    </dgm:pt>
    <dgm:pt modelId="{BF6CD530-B93C-4D2F-8889-489E0ED08863}">
      <dgm:prSet phldrT="[Text]"/>
      <dgm:spPr/>
      <dgm:t>
        <a:bodyPr/>
        <a:lstStyle/>
        <a:p>
          <a:r>
            <a:rPr lang="en-US" b="1" dirty="0" smtClean="0"/>
            <a:t>Key Content Areas of Quran Curriculum</a:t>
          </a:r>
          <a:endParaRPr lang="en-US" b="1" dirty="0"/>
        </a:p>
      </dgm:t>
    </dgm:pt>
    <dgm:pt modelId="{9CE045CC-1C47-40D1-9275-CBA586F39694}" type="parTrans" cxnId="{18A7D895-5123-47E9-B90E-2A17D234C7CE}">
      <dgm:prSet/>
      <dgm:spPr/>
      <dgm:t>
        <a:bodyPr/>
        <a:lstStyle/>
        <a:p>
          <a:endParaRPr lang="en-US"/>
        </a:p>
      </dgm:t>
    </dgm:pt>
    <dgm:pt modelId="{2F505915-D86D-4C14-8350-ED53784F753A}" type="sibTrans" cxnId="{18A7D895-5123-47E9-B90E-2A17D234C7CE}">
      <dgm:prSet/>
      <dgm:spPr/>
      <dgm:t>
        <a:bodyPr/>
        <a:lstStyle/>
        <a:p>
          <a:endParaRPr lang="en-US"/>
        </a:p>
      </dgm:t>
    </dgm:pt>
    <dgm:pt modelId="{96B0B610-E5C4-4224-9975-D160092C0B9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5E7CEB1-0B49-4FAB-BB10-9D3FC97A79C0}" type="parTrans" cxnId="{0CD572B9-3806-4FF4-97AD-3A65FB4A7DD1}">
      <dgm:prSet/>
      <dgm:spPr/>
      <dgm:t>
        <a:bodyPr/>
        <a:lstStyle/>
        <a:p>
          <a:endParaRPr lang="en-US"/>
        </a:p>
      </dgm:t>
    </dgm:pt>
    <dgm:pt modelId="{8187D892-BCA2-43D9-9AE3-C255C75E21E7}" type="sibTrans" cxnId="{0CD572B9-3806-4FF4-97AD-3A65FB4A7DD1}">
      <dgm:prSet/>
      <dgm:spPr/>
      <dgm:t>
        <a:bodyPr/>
        <a:lstStyle/>
        <a:p>
          <a:endParaRPr lang="en-US"/>
        </a:p>
      </dgm:t>
    </dgm:pt>
    <dgm:pt modelId="{7FEFC3EB-E4B0-4D43-BDCE-FB36D37DB20F}">
      <dgm:prSet phldrT="[Text]"/>
      <dgm:spPr/>
      <dgm:t>
        <a:bodyPr/>
        <a:lstStyle/>
        <a:p>
          <a:r>
            <a:rPr lang="en-US" b="1" dirty="0" smtClean="0"/>
            <a:t>Learning Outcomes</a:t>
          </a:r>
          <a:endParaRPr lang="en-US" b="1" dirty="0"/>
        </a:p>
      </dgm:t>
    </dgm:pt>
    <dgm:pt modelId="{2AFD3EB0-E022-4463-8FD3-D8FC19BE32A7}" type="parTrans" cxnId="{37D58649-521F-42E4-9D42-893CA33DA5D6}">
      <dgm:prSet/>
      <dgm:spPr/>
      <dgm:t>
        <a:bodyPr/>
        <a:lstStyle/>
        <a:p>
          <a:endParaRPr lang="en-US"/>
        </a:p>
      </dgm:t>
    </dgm:pt>
    <dgm:pt modelId="{08A078E0-21A4-446E-9D5C-5D6DD647E5AF}" type="sibTrans" cxnId="{37D58649-521F-42E4-9D42-893CA33DA5D6}">
      <dgm:prSet/>
      <dgm:spPr/>
      <dgm:t>
        <a:bodyPr/>
        <a:lstStyle/>
        <a:p>
          <a:endParaRPr lang="en-US"/>
        </a:p>
      </dgm:t>
    </dgm:pt>
    <dgm:pt modelId="{9885C0CF-EC21-43F2-A28E-10B79BA46FA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77AD09D-4F86-40C9-8C10-E9EE203C0FFA}" type="parTrans" cxnId="{18EBF2D1-6DFE-4928-B750-BC79E9622C36}">
      <dgm:prSet/>
      <dgm:spPr/>
      <dgm:t>
        <a:bodyPr/>
        <a:lstStyle/>
        <a:p>
          <a:endParaRPr lang="en-US"/>
        </a:p>
      </dgm:t>
    </dgm:pt>
    <dgm:pt modelId="{10B61D8D-6792-4305-AE76-56B3805097E1}" type="sibTrans" cxnId="{18EBF2D1-6DFE-4928-B750-BC79E9622C36}">
      <dgm:prSet/>
      <dgm:spPr/>
      <dgm:t>
        <a:bodyPr/>
        <a:lstStyle/>
        <a:p>
          <a:endParaRPr lang="en-US"/>
        </a:p>
      </dgm:t>
    </dgm:pt>
    <dgm:pt modelId="{6DAEFBE9-2824-4C28-88C7-4ECC231109DB}">
      <dgm:prSet phldrT="[Text]"/>
      <dgm:spPr/>
      <dgm:t>
        <a:bodyPr/>
        <a:lstStyle/>
        <a:p>
          <a:r>
            <a:rPr lang="en-US" b="1" dirty="0" smtClean="0"/>
            <a:t>Sequence of  LO according to the </a:t>
          </a:r>
          <a:r>
            <a:rPr lang="en-US" b="1" dirty="0" err="1" smtClean="0"/>
            <a:t>Nuraniya</a:t>
          </a:r>
          <a:r>
            <a:rPr lang="en-US" b="1" dirty="0" smtClean="0"/>
            <a:t> </a:t>
          </a:r>
          <a:endParaRPr lang="en-US" b="1" dirty="0"/>
        </a:p>
      </dgm:t>
    </dgm:pt>
    <dgm:pt modelId="{FCE616A5-2B19-46C6-B6A1-7BF3C23A7EAC}" type="parTrans" cxnId="{10498D05-1A33-4500-A4F3-64F54509C0AE}">
      <dgm:prSet/>
      <dgm:spPr/>
      <dgm:t>
        <a:bodyPr/>
        <a:lstStyle/>
        <a:p>
          <a:endParaRPr lang="en-US"/>
        </a:p>
      </dgm:t>
    </dgm:pt>
    <dgm:pt modelId="{8216AA56-7294-49D6-9165-97C39868A09A}" type="sibTrans" cxnId="{10498D05-1A33-4500-A4F3-64F54509C0AE}">
      <dgm:prSet/>
      <dgm:spPr/>
      <dgm:t>
        <a:bodyPr/>
        <a:lstStyle/>
        <a:p>
          <a:endParaRPr lang="en-US"/>
        </a:p>
      </dgm:t>
    </dgm:pt>
    <dgm:pt modelId="{A78EFC10-9BBE-4844-A470-C066D12527D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And</a:t>
          </a:r>
          <a:endParaRPr lang="en-US" dirty="0"/>
        </a:p>
      </dgm:t>
    </dgm:pt>
    <dgm:pt modelId="{F27BEAF7-97B3-4A7B-B810-C9BB9E8AD24B}" type="parTrans" cxnId="{5241AA3F-294A-4E23-8BBB-44A18CF52EA0}">
      <dgm:prSet/>
      <dgm:spPr/>
      <dgm:t>
        <a:bodyPr/>
        <a:lstStyle/>
        <a:p>
          <a:endParaRPr lang="en-US"/>
        </a:p>
      </dgm:t>
    </dgm:pt>
    <dgm:pt modelId="{54F70EEE-1CAA-412F-9AE1-33A4F0BC8FD2}" type="sibTrans" cxnId="{5241AA3F-294A-4E23-8BBB-44A18CF52EA0}">
      <dgm:prSet/>
      <dgm:spPr/>
      <dgm:t>
        <a:bodyPr/>
        <a:lstStyle/>
        <a:p>
          <a:endParaRPr lang="en-US"/>
        </a:p>
      </dgm:t>
    </dgm:pt>
    <dgm:pt modelId="{8B86CDEE-C426-4023-B3E0-FA9C8095FB89}">
      <dgm:prSet/>
      <dgm:spPr/>
      <dgm:t>
        <a:bodyPr/>
        <a:lstStyle/>
        <a:p>
          <a:r>
            <a:rPr lang="en-US" b="1" dirty="0" smtClean="0"/>
            <a:t>Content Standards Vs Benchmarks </a:t>
          </a:r>
          <a:endParaRPr lang="en-US" b="1" dirty="0"/>
        </a:p>
      </dgm:t>
    </dgm:pt>
    <dgm:pt modelId="{EBDCE8D7-C11A-4301-82A4-3CDEA64B6706}" type="parTrans" cxnId="{8AF2B9B6-C7C0-41CA-B772-61DB356FBFAF}">
      <dgm:prSet/>
      <dgm:spPr/>
      <dgm:t>
        <a:bodyPr/>
        <a:lstStyle/>
        <a:p>
          <a:endParaRPr lang="en-US"/>
        </a:p>
      </dgm:t>
    </dgm:pt>
    <dgm:pt modelId="{4A9BB0B3-E2B0-411B-94D3-617CE65BA5A8}" type="sibTrans" cxnId="{8AF2B9B6-C7C0-41CA-B772-61DB356FBFAF}">
      <dgm:prSet/>
      <dgm:spPr/>
      <dgm:t>
        <a:bodyPr/>
        <a:lstStyle/>
        <a:p>
          <a:endParaRPr lang="en-US"/>
        </a:p>
      </dgm:t>
    </dgm:pt>
    <dgm:pt modelId="{A3060801-B739-4C0A-8DB6-07A26279984F}" type="pres">
      <dgm:prSet presAssocID="{4328C19E-2524-40B4-B64E-67E158C9C8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BBC2B-B863-4F52-9F1B-B00891C3D83B}" type="pres">
      <dgm:prSet presAssocID="{CE8B8064-5866-4B11-BD7A-36D0913C651E}" presName="composite" presStyleCnt="0"/>
      <dgm:spPr/>
    </dgm:pt>
    <dgm:pt modelId="{C099E804-920F-459D-BD89-2200A1BB94B0}" type="pres">
      <dgm:prSet presAssocID="{CE8B8064-5866-4B11-BD7A-36D0913C65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7026-CB7F-4EAF-A2D9-5C65DB9D0684}" type="pres">
      <dgm:prSet presAssocID="{CE8B8064-5866-4B11-BD7A-36D0913C65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E3B7-0B5E-445E-AECF-8A50465C6B57}" type="pres">
      <dgm:prSet presAssocID="{96888F68-F906-4806-9F13-509C10714589}" presName="sp" presStyleCnt="0"/>
      <dgm:spPr/>
    </dgm:pt>
    <dgm:pt modelId="{2D8F0D47-903E-4C78-A7A8-AF407102B8DC}" type="pres">
      <dgm:prSet presAssocID="{A78EFC10-9BBE-4844-A470-C066D12527D9}" presName="composite" presStyleCnt="0"/>
      <dgm:spPr/>
    </dgm:pt>
    <dgm:pt modelId="{B7646B0A-99DF-4F4A-BE87-887C6B66CBF5}" type="pres">
      <dgm:prSet presAssocID="{A78EFC10-9BBE-4844-A470-C066D12527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07AA-EB80-49D4-A1D0-528F68FFD74B}" type="pres">
      <dgm:prSet presAssocID="{A78EFC10-9BBE-4844-A470-C066D12527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2EB1C-2ED5-4D2D-99BA-3886924DC130}" type="pres">
      <dgm:prSet presAssocID="{54F70EEE-1CAA-412F-9AE1-33A4F0BC8FD2}" presName="sp" presStyleCnt="0"/>
      <dgm:spPr/>
    </dgm:pt>
    <dgm:pt modelId="{2FCED142-8FEF-42A0-9C28-840E4135F1D7}" type="pres">
      <dgm:prSet presAssocID="{96B0B610-E5C4-4224-9975-D160092C0B9D}" presName="composite" presStyleCnt="0"/>
      <dgm:spPr/>
    </dgm:pt>
    <dgm:pt modelId="{F056E437-D5DA-4E33-8326-C4BF2AA90EEF}" type="pres">
      <dgm:prSet presAssocID="{96B0B610-E5C4-4224-9975-D160092C0B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4ECD5-620F-48D0-BADC-7A2E39824243}" type="pres">
      <dgm:prSet presAssocID="{96B0B610-E5C4-4224-9975-D160092C0B9D}" presName="descendantText" presStyleLbl="alignAcc1" presStyleIdx="2" presStyleCnt="4" custLinFactNeighborX="-612" custLinFactNeighborY="-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D915C-C75E-47D7-AF8A-31CF3475FABB}" type="pres">
      <dgm:prSet presAssocID="{8187D892-BCA2-43D9-9AE3-C255C75E21E7}" presName="sp" presStyleCnt="0"/>
      <dgm:spPr/>
    </dgm:pt>
    <dgm:pt modelId="{22E5032C-FFB7-42F3-92E9-06A05E2F35B9}" type="pres">
      <dgm:prSet presAssocID="{9885C0CF-EC21-43F2-A28E-10B79BA46FA0}" presName="composite" presStyleCnt="0"/>
      <dgm:spPr/>
    </dgm:pt>
    <dgm:pt modelId="{6A1249C9-5C09-4A98-A6F1-88C5618B88E2}" type="pres">
      <dgm:prSet presAssocID="{9885C0CF-EC21-43F2-A28E-10B79BA46FA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C8C6-A14C-4D45-B52F-312A51BC447E}" type="pres">
      <dgm:prSet presAssocID="{9885C0CF-EC21-43F2-A28E-10B79BA46FA0}" presName="descendantText" presStyleLbl="alignAcc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BF2D1-6DFE-4928-B750-BC79E9622C36}" srcId="{4328C19E-2524-40B4-B64E-67E158C9C8C8}" destId="{9885C0CF-EC21-43F2-A28E-10B79BA46FA0}" srcOrd="3" destOrd="0" parTransId="{977AD09D-4F86-40C9-8C10-E9EE203C0FFA}" sibTransId="{10B61D8D-6792-4305-AE76-56B3805097E1}"/>
    <dgm:cxn modelId="{37D58649-521F-42E4-9D42-893CA33DA5D6}" srcId="{96B0B610-E5C4-4224-9975-D160092C0B9D}" destId="{7FEFC3EB-E4B0-4D43-BDCE-FB36D37DB20F}" srcOrd="0" destOrd="0" parTransId="{2AFD3EB0-E022-4463-8FD3-D8FC19BE32A7}" sibTransId="{08A078E0-21A4-446E-9D5C-5D6DD647E5AF}"/>
    <dgm:cxn modelId="{0DB94644-6A37-4E89-9308-731F0DFAA60F}" type="presOf" srcId="{8B86CDEE-C426-4023-B3E0-FA9C8095FB89}" destId="{ECD407AA-EB80-49D4-A1D0-528F68FFD74B}" srcOrd="0" destOrd="0" presId="urn:microsoft.com/office/officeart/2005/8/layout/chevron2"/>
    <dgm:cxn modelId="{E8BD1040-6A2F-4C11-9AAA-A30BFC6145E5}" type="presOf" srcId="{96B0B610-E5C4-4224-9975-D160092C0B9D}" destId="{F056E437-D5DA-4E33-8326-C4BF2AA90EEF}" srcOrd="0" destOrd="0" presId="urn:microsoft.com/office/officeart/2005/8/layout/chevron2"/>
    <dgm:cxn modelId="{17E67AA0-4E4D-4D06-98F2-1511415BDB98}" type="presOf" srcId="{6DAEFBE9-2824-4C28-88C7-4ECC231109DB}" destId="{92E3C8C6-A14C-4D45-B52F-312A51BC447E}" srcOrd="0" destOrd="0" presId="urn:microsoft.com/office/officeart/2005/8/layout/chevron2"/>
    <dgm:cxn modelId="{BDF08001-AC86-4F38-87CA-5EB76B58D7E6}" type="presOf" srcId="{CE8B8064-5866-4B11-BD7A-36D0913C651E}" destId="{C099E804-920F-459D-BD89-2200A1BB94B0}" srcOrd="0" destOrd="0" presId="urn:microsoft.com/office/officeart/2005/8/layout/chevron2"/>
    <dgm:cxn modelId="{5241AA3F-294A-4E23-8BBB-44A18CF52EA0}" srcId="{4328C19E-2524-40B4-B64E-67E158C9C8C8}" destId="{A78EFC10-9BBE-4844-A470-C066D12527D9}" srcOrd="1" destOrd="0" parTransId="{F27BEAF7-97B3-4A7B-B810-C9BB9E8AD24B}" sibTransId="{54F70EEE-1CAA-412F-9AE1-33A4F0BC8FD2}"/>
    <dgm:cxn modelId="{3C719804-D4C7-4456-A12A-01B4855A7159}" type="presOf" srcId="{A78EFC10-9BBE-4844-A470-C066D12527D9}" destId="{B7646B0A-99DF-4F4A-BE87-887C6B66CBF5}" srcOrd="0" destOrd="0" presId="urn:microsoft.com/office/officeart/2005/8/layout/chevron2"/>
    <dgm:cxn modelId="{10498D05-1A33-4500-A4F3-64F54509C0AE}" srcId="{9885C0CF-EC21-43F2-A28E-10B79BA46FA0}" destId="{6DAEFBE9-2824-4C28-88C7-4ECC231109DB}" srcOrd="0" destOrd="0" parTransId="{FCE616A5-2B19-46C6-B6A1-7BF3C23A7EAC}" sibTransId="{8216AA56-7294-49D6-9165-97C39868A09A}"/>
    <dgm:cxn modelId="{9FAF9572-5EBA-4135-9AB1-2B724FAFF5C8}" type="presOf" srcId="{4328C19E-2524-40B4-B64E-67E158C9C8C8}" destId="{A3060801-B739-4C0A-8DB6-07A26279984F}" srcOrd="0" destOrd="0" presId="urn:microsoft.com/office/officeart/2005/8/layout/chevron2"/>
    <dgm:cxn modelId="{8AF2B9B6-C7C0-41CA-B772-61DB356FBFAF}" srcId="{A78EFC10-9BBE-4844-A470-C066D12527D9}" destId="{8B86CDEE-C426-4023-B3E0-FA9C8095FB89}" srcOrd="0" destOrd="0" parTransId="{EBDCE8D7-C11A-4301-82A4-3CDEA64B6706}" sibTransId="{4A9BB0B3-E2B0-411B-94D3-617CE65BA5A8}"/>
    <dgm:cxn modelId="{18A7D895-5123-47E9-B90E-2A17D234C7CE}" srcId="{CE8B8064-5866-4B11-BD7A-36D0913C651E}" destId="{BF6CD530-B93C-4D2F-8889-489E0ED08863}" srcOrd="0" destOrd="0" parTransId="{9CE045CC-1C47-40D1-9275-CBA586F39694}" sibTransId="{2F505915-D86D-4C14-8350-ED53784F753A}"/>
    <dgm:cxn modelId="{0CD572B9-3806-4FF4-97AD-3A65FB4A7DD1}" srcId="{4328C19E-2524-40B4-B64E-67E158C9C8C8}" destId="{96B0B610-E5C4-4224-9975-D160092C0B9D}" srcOrd="2" destOrd="0" parTransId="{35E7CEB1-0B49-4FAB-BB10-9D3FC97A79C0}" sibTransId="{8187D892-BCA2-43D9-9AE3-C255C75E21E7}"/>
    <dgm:cxn modelId="{7C36D9D7-BD4A-4BE5-83B5-71741620AE64}" srcId="{4328C19E-2524-40B4-B64E-67E158C9C8C8}" destId="{CE8B8064-5866-4B11-BD7A-36D0913C651E}" srcOrd="0" destOrd="0" parTransId="{85617AC1-FC43-4464-99D9-C3A388B99206}" sibTransId="{96888F68-F906-4806-9F13-509C10714589}"/>
    <dgm:cxn modelId="{8DA9BCB5-29E8-4AE2-AEE5-05CE325C70A6}" type="presOf" srcId="{BF6CD530-B93C-4D2F-8889-489E0ED08863}" destId="{44CA7026-CB7F-4EAF-A2D9-5C65DB9D0684}" srcOrd="0" destOrd="0" presId="urn:microsoft.com/office/officeart/2005/8/layout/chevron2"/>
    <dgm:cxn modelId="{09BE2FDD-0458-426A-A923-21B6EBD9EAAB}" type="presOf" srcId="{9885C0CF-EC21-43F2-A28E-10B79BA46FA0}" destId="{6A1249C9-5C09-4A98-A6F1-88C5618B88E2}" srcOrd="0" destOrd="0" presId="urn:microsoft.com/office/officeart/2005/8/layout/chevron2"/>
    <dgm:cxn modelId="{BC70FB34-76DF-4F49-9AA1-C0E23CB4A5BA}" type="presOf" srcId="{7FEFC3EB-E4B0-4D43-BDCE-FB36D37DB20F}" destId="{3EE4ECD5-620F-48D0-BADC-7A2E39824243}" srcOrd="0" destOrd="0" presId="urn:microsoft.com/office/officeart/2005/8/layout/chevron2"/>
    <dgm:cxn modelId="{38AF412A-0679-4A96-BB60-9471F04332F4}" type="presParOf" srcId="{A3060801-B739-4C0A-8DB6-07A26279984F}" destId="{694BBC2B-B863-4F52-9F1B-B00891C3D83B}" srcOrd="0" destOrd="0" presId="urn:microsoft.com/office/officeart/2005/8/layout/chevron2"/>
    <dgm:cxn modelId="{ABEECEA9-1C41-4740-8610-8959A83BF102}" type="presParOf" srcId="{694BBC2B-B863-4F52-9F1B-B00891C3D83B}" destId="{C099E804-920F-459D-BD89-2200A1BB94B0}" srcOrd="0" destOrd="0" presId="urn:microsoft.com/office/officeart/2005/8/layout/chevron2"/>
    <dgm:cxn modelId="{1EAB7533-F40C-496F-AE04-2E70E7A66C97}" type="presParOf" srcId="{694BBC2B-B863-4F52-9F1B-B00891C3D83B}" destId="{44CA7026-CB7F-4EAF-A2D9-5C65DB9D0684}" srcOrd="1" destOrd="0" presId="urn:microsoft.com/office/officeart/2005/8/layout/chevron2"/>
    <dgm:cxn modelId="{38A72E94-2C31-4B6B-A550-20700C21568F}" type="presParOf" srcId="{A3060801-B739-4C0A-8DB6-07A26279984F}" destId="{0F6DE3B7-0B5E-445E-AECF-8A50465C6B57}" srcOrd="1" destOrd="0" presId="urn:microsoft.com/office/officeart/2005/8/layout/chevron2"/>
    <dgm:cxn modelId="{87451396-737E-4C6D-A466-D86FAFAD4544}" type="presParOf" srcId="{A3060801-B739-4C0A-8DB6-07A26279984F}" destId="{2D8F0D47-903E-4C78-A7A8-AF407102B8DC}" srcOrd="2" destOrd="0" presId="urn:microsoft.com/office/officeart/2005/8/layout/chevron2"/>
    <dgm:cxn modelId="{CB8C7133-52CD-41FB-846F-A8CEAE3B98BB}" type="presParOf" srcId="{2D8F0D47-903E-4C78-A7A8-AF407102B8DC}" destId="{B7646B0A-99DF-4F4A-BE87-887C6B66CBF5}" srcOrd="0" destOrd="0" presId="urn:microsoft.com/office/officeart/2005/8/layout/chevron2"/>
    <dgm:cxn modelId="{E451C671-6BC6-43E6-94AE-439C23FEFEC6}" type="presParOf" srcId="{2D8F0D47-903E-4C78-A7A8-AF407102B8DC}" destId="{ECD407AA-EB80-49D4-A1D0-528F68FFD74B}" srcOrd="1" destOrd="0" presId="urn:microsoft.com/office/officeart/2005/8/layout/chevron2"/>
    <dgm:cxn modelId="{C6DA55BC-967A-4F5D-9E0E-4AE1AA087F6D}" type="presParOf" srcId="{A3060801-B739-4C0A-8DB6-07A26279984F}" destId="{E012EB1C-2ED5-4D2D-99BA-3886924DC130}" srcOrd="3" destOrd="0" presId="urn:microsoft.com/office/officeart/2005/8/layout/chevron2"/>
    <dgm:cxn modelId="{F102B7EA-E6A9-4AED-B965-F97CC0A6A2D7}" type="presParOf" srcId="{A3060801-B739-4C0A-8DB6-07A26279984F}" destId="{2FCED142-8FEF-42A0-9C28-840E4135F1D7}" srcOrd="4" destOrd="0" presId="urn:microsoft.com/office/officeart/2005/8/layout/chevron2"/>
    <dgm:cxn modelId="{EBDED76C-92C8-4E00-B32C-82C7D8D6B0DE}" type="presParOf" srcId="{2FCED142-8FEF-42A0-9C28-840E4135F1D7}" destId="{F056E437-D5DA-4E33-8326-C4BF2AA90EEF}" srcOrd="0" destOrd="0" presId="urn:microsoft.com/office/officeart/2005/8/layout/chevron2"/>
    <dgm:cxn modelId="{EB59AF8E-EFF5-489D-A6DE-B5BF2D8A1399}" type="presParOf" srcId="{2FCED142-8FEF-42A0-9C28-840E4135F1D7}" destId="{3EE4ECD5-620F-48D0-BADC-7A2E39824243}" srcOrd="1" destOrd="0" presId="urn:microsoft.com/office/officeart/2005/8/layout/chevron2"/>
    <dgm:cxn modelId="{62B6BB67-7833-479C-B9BD-04157A402EF5}" type="presParOf" srcId="{A3060801-B739-4C0A-8DB6-07A26279984F}" destId="{E99D915C-C75E-47D7-AF8A-31CF3475FABB}" srcOrd="5" destOrd="0" presId="urn:microsoft.com/office/officeart/2005/8/layout/chevron2"/>
    <dgm:cxn modelId="{BC426DBF-CC3B-4E8E-B2DA-D2A993DA4276}" type="presParOf" srcId="{A3060801-B739-4C0A-8DB6-07A26279984F}" destId="{22E5032C-FFB7-42F3-92E9-06A05E2F35B9}" srcOrd="6" destOrd="0" presId="urn:microsoft.com/office/officeart/2005/8/layout/chevron2"/>
    <dgm:cxn modelId="{C4E913AA-7940-4CEC-89D3-60BC4C1EEC21}" type="presParOf" srcId="{22E5032C-FFB7-42F3-92E9-06A05E2F35B9}" destId="{6A1249C9-5C09-4A98-A6F1-88C5618B88E2}" srcOrd="0" destOrd="0" presId="urn:microsoft.com/office/officeart/2005/8/layout/chevron2"/>
    <dgm:cxn modelId="{DE799358-3318-480F-A896-26FA41B1A9B9}" type="presParOf" srcId="{22E5032C-FFB7-42F3-92E9-06A05E2F35B9}" destId="{92E3C8C6-A14C-4D45-B52F-312A51BC44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9E804-920F-459D-BD89-2200A1BB94B0}">
      <dsp:nvSpPr>
        <dsp:cNvPr id="0" name=""/>
        <dsp:cNvSpPr/>
      </dsp:nvSpPr>
      <dsp:spPr>
        <a:xfrm rot="5400000">
          <a:off x="-234710" y="239195"/>
          <a:ext cx="1564738" cy="1095316"/>
        </a:xfrm>
        <a:prstGeom prst="chevron">
          <a:avLst/>
        </a:prstGeom>
        <a:solidFill>
          <a:schemeClr val="tx2"/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pair</a:t>
          </a:r>
          <a:endParaRPr lang="en-US" sz="3100" kern="1200" dirty="0"/>
        </a:p>
      </dsp:txBody>
      <dsp:txXfrm rot="-5400000">
        <a:off x="1" y="552142"/>
        <a:ext cx="1095316" cy="469422"/>
      </dsp:txXfrm>
    </dsp:sp>
    <dsp:sp modelId="{44CA7026-CB7F-4EAF-A2D9-5C65DB9D0684}">
      <dsp:nvSpPr>
        <dsp:cNvPr id="0" name=""/>
        <dsp:cNvSpPr/>
      </dsp:nvSpPr>
      <dsp:spPr>
        <a:xfrm rot="5400000">
          <a:off x="5700882" y="-4601080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Key Content Areas of Quran Curriculum</a:t>
          </a:r>
          <a:endParaRPr lang="en-US" sz="3600" b="1" kern="1200" dirty="0"/>
        </a:p>
      </dsp:txBody>
      <dsp:txXfrm rot="-5400000">
        <a:off x="1095316" y="54136"/>
        <a:ext cx="10178561" cy="917779"/>
      </dsp:txXfrm>
    </dsp:sp>
    <dsp:sp modelId="{B7646B0A-99DF-4F4A-BE87-887C6B66CBF5}">
      <dsp:nvSpPr>
        <dsp:cNvPr id="0" name=""/>
        <dsp:cNvSpPr/>
      </dsp:nvSpPr>
      <dsp:spPr>
        <a:xfrm rot="5400000">
          <a:off x="-234710" y="1660335"/>
          <a:ext cx="1564738" cy="1095316"/>
        </a:xfrm>
        <a:prstGeom prst="chevr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And</a:t>
          </a:r>
          <a:endParaRPr lang="en-US" sz="3100" kern="1200" dirty="0"/>
        </a:p>
      </dsp:txBody>
      <dsp:txXfrm rot="-5400000">
        <a:off x="1" y="1973282"/>
        <a:ext cx="1095316" cy="469422"/>
      </dsp:txXfrm>
    </dsp:sp>
    <dsp:sp modelId="{ECD407AA-EB80-49D4-A1D0-528F68FFD74B}">
      <dsp:nvSpPr>
        <dsp:cNvPr id="0" name=""/>
        <dsp:cNvSpPr/>
      </dsp:nvSpPr>
      <dsp:spPr>
        <a:xfrm rot="5400000">
          <a:off x="5700882" y="-3179940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Content Standards Vs Benchmarks </a:t>
          </a:r>
          <a:endParaRPr lang="en-US" sz="3600" b="1" kern="1200" dirty="0"/>
        </a:p>
      </dsp:txBody>
      <dsp:txXfrm rot="-5400000">
        <a:off x="1095316" y="1475276"/>
        <a:ext cx="10178561" cy="917779"/>
      </dsp:txXfrm>
    </dsp:sp>
    <dsp:sp modelId="{F056E437-D5DA-4E33-8326-C4BF2AA90EEF}">
      <dsp:nvSpPr>
        <dsp:cNvPr id="0" name=""/>
        <dsp:cNvSpPr/>
      </dsp:nvSpPr>
      <dsp:spPr>
        <a:xfrm rot="5400000">
          <a:off x="-234710" y="3081476"/>
          <a:ext cx="1564738" cy="109531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Share</a:t>
          </a:r>
          <a:endParaRPr lang="en-US" sz="3100" kern="1200" dirty="0"/>
        </a:p>
      </dsp:txBody>
      <dsp:txXfrm rot="-5400000">
        <a:off x="1" y="3394423"/>
        <a:ext cx="1095316" cy="469422"/>
      </dsp:txXfrm>
    </dsp:sp>
    <dsp:sp modelId="{3EE4ECD5-620F-48D0-BADC-7A2E39824243}">
      <dsp:nvSpPr>
        <dsp:cNvPr id="0" name=""/>
        <dsp:cNvSpPr/>
      </dsp:nvSpPr>
      <dsp:spPr>
        <a:xfrm rot="5400000">
          <a:off x="5638285" y="-1771330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Learning Outcomes</a:t>
          </a:r>
          <a:endParaRPr lang="en-US" sz="3600" b="1" kern="1200" dirty="0"/>
        </a:p>
      </dsp:txBody>
      <dsp:txXfrm rot="-5400000">
        <a:off x="1032719" y="2883886"/>
        <a:ext cx="10178561" cy="917779"/>
      </dsp:txXfrm>
    </dsp:sp>
    <dsp:sp modelId="{6A1249C9-5C09-4A98-A6F1-88C5618B88E2}">
      <dsp:nvSpPr>
        <dsp:cNvPr id="0" name=""/>
        <dsp:cNvSpPr/>
      </dsp:nvSpPr>
      <dsp:spPr>
        <a:xfrm rot="5400000">
          <a:off x="-234710" y="4502616"/>
          <a:ext cx="1564738" cy="1095316"/>
        </a:xfrm>
        <a:prstGeom prst="chevron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?</a:t>
          </a:r>
          <a:endParaRPr lang="en-US" sz="3100" kern="1200" dirty="0"/>
        </a:p>
      </dsp:txBody>
      <dsp:txXfrm rot="-5400000">
        <a:off x="1" y="4815563"/>
        <a:ext cx="1095316" cy="469422"/>
      </dsp:txXfrm>
    </dsp:sp>
    <dsp:sp modelId="{92E3C8C6-A14C-4D45-B52F-312A51BC447E}">
      <dsp:nvSpPr>
        <dsp:cNvPr id="0" name=""/>
        <dsp:cNvSpPr/>
      </dsp:nvSpPr>
      <dsp:spPr>
        <a:xfrm rot="5400000">
          <a:off x="5700882" y="-337659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Sequence of  LO according to the </a:t>
          </a:r>
          <a:r>
            <a:rPr lang="en-US" sz="3600" b="1" kern="1200" dirty="0" err="1" smtClean="0"/>
            <a:t>Nuraniya</a:t>
          </a:r>
          <a:r>
            <a:rPr lang="en-US" sz="3600" b="1" kern="1200" dirty="0" smtClean="0"/>
            <a:t> </a:t>
          </a:r>
          <a:endParaRPr lang="en-US" sz="3600" b="1" kern="1200" dirty="0"/>
        </a:p>
      </dsp:txBody>
      <dsp:txXfrm rot="-5400000">
        <a:off x="1095316" y="4317557"/>
        <a:ext cx="10178561" cy="917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E19F8-C236-4BBA-9650-9206A4FDE06F}">
      <dsp:nvSpPr>
        <dsp:cNvPr id="0" name=""/>
        <dsp:cNvSpPr/>
      </dsp:nvSpPr>
      <dsp:spPr>
        <a:xfrm rot="5400000">
          <a:off x="-169797" y="201995"/>
          <a:ext cx="1131983" cy="792388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1A</a:t>
          </a:r>
          <a:endParaRPr lang="en-US" sz="2400" b="1" kern="1200" dirty="0"/>
        </a:p>
      </dsp:txBody>
      <dsp:txXfrm rot="-5400000">
        <a:off x="1" y="428391"/>
        <a:ext cx="792388" cy="339595"/>
      </dsp:txXfrm>
    </dsp:sp>
    <dsp:sp modelId="{6E463531-A785-4E8F-B056-C86951E78CC2}">
      <dsp:nvSpPr>
        <dsp:cNvPr id="0" name=""/>
        <dsp:cNvSpPr/>
      </dsp:nvSpPr>
      <dsp:spPr>
        <a:xfrm rot="5400000">
          <a:off x="5879848" y="-5083619"/>
          <a:ext cx="792891" cy="10967811"/>
        </a:xfrm>
        <a:prstGeom prst="round2Same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Reading &amp; </a:t>
          </a:r>
          <a:r>
            <a:rPr lang="en-US" sz="1700" b="1" kern="1200" dirty="0" err="1" smtClean="0"/>
            <a:t>Tilawa</a:t>
          </a:r>
          <a:r>
            <a:rPr lang="en-US" sz="1700" b="1" kern="1200" dirty="0" smtClean="0"/>
            <a:t> Skills Related to Identification </a:t>
          </a:r>
          <a:r>
            <a:rPr lang="ar-EG" sz="1700" b="1" kern="1200" dirty="0" smtClean="0"/>
            <a:t>&amp;</a:t>
          </a:r>
          <a:r>
            <a:rPr lang="en-US" sz="1700" b="1" kern="1200" dirty="0" smtClean="0"/>
            <a:t> Pronunciation of the Separate Arabic Letters</a:t>
          </a:r>
          <a:r>
            <a:rPr lang="ar-EG" sz="1700" b="1" kern="1200" dirty="0" smtClean="0"/>
            <a:t> </a:t>
          </a:r>
          <a:r>
            <a:rPr lang="ar-EG" sz="1600" b="1" kern="1200" dirty="0" smtClean="0"/>
            <a:t>المفردة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Readi</a:t>
          </a:r>
          <a:r>
            <a:rPr lang="en-US" sz="1800" b="1" kern="1200" dirty="0" smtClean="0"/>
            <a:t>ng &amp; </a:t>
          </a:r>
          <a:r>
            <a:rPr lang="en-US" sz="1800" b="1" kern="1200" dirty="0" err="1" smtClean="0"/>
            <a:t>Tilawa</a:t>
          </a:r>
          <a:r>
            <a:rPr lang="en-US" sz="1800" b="1" kern="1200" dirty="0" smtClean="0"/>
            <a:t> Skills Related to Identification of combined Alphabet letters</a:t>
          </a:r>
          <a:r>
            <a:rPr lang="en-US" sz="1600" b="1" kern="1200" dirty="0" smtClean="0"/>
            <a:t> </a:t>
          </a:r>
          <a:r>
            <a:rPr lang="ar-EG" sz="1600" b="1" kern="1200" dirty="0" smtClean="0"/>
            <a:t>الحروف المركبة والمقطعة </a:t>
          </a:r>
          <a:endParaRPr lang="en-US" sz="1600" b="1" kern="1200" dirty="0"/>
        </a:p>
      </dsp:txBody>
      <dsp:txXfrm rot="-5400000">
        <a:off x="792388" y="42547"/>
        <a:ext cx="10929105" cy="715479"/>
      </dsp:txXfrm>
    </dsp:sp>
    <dsp:sp modelId="{D5D21550-698A-492D-ABBA-4BF8F459DAF4}">
      <dsp:nvSpPr>
        <dsp:cNvPr id="0" name=""/>
        <dsp:cNvSpPr/>
      </dsp:nvSpPr>
      <dsp:spPr>
        <a:xfrm rot="5400000">
          <a:off x="-169797" y="1218089"/>
          <a:ext cx="1131983" cy="792388"/>
        </a:xfrm>
        <a:prstGeom prst="chevron">
          <a:avLst/>
        </a:prstGeom>
        <a:solidFill>
          <a:srgbClr val="5FCD0D"/>
        </a:solidFill>
        <a:ln w="19050" cap="flat" cmpd="sng" algn="ctr">
          <a:solidFill>
            <a:schemeClr val="accent4">
              <a:hueOff val="560075"/>
              <a:satOff val="496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1B</a:t>
          </a:r>
          <a:endParaRPr lang="en-US" sz="2400" b="1" kern="1200" dirty="0"/>
        </a:p>
      </dsp:txBody>
      <dsp:txXfrm rot="-5400000">
        <a:off x="1" y="1444485"/>
        <a:ext cx="792388" cy="339595"/>
      </dsp:txXfrm>
    </dsp:sp>
    <dsp:sp modelId="{7EFC6E73-4C74-4ADE-B78A-64A2B1DBD7E5}">
      <dsp:nvSpPr>
        <dsp:cNvPr id="0" name=""/>
        <dsp:cNvSpPr/>
      </dsp:nvSpPr>
      <dsp:spPr>
        <a:xfrm rot="5400000">
          <a:off x="5895896" y="-4067718"/>
          <a:ext cx="735789" cy="10967811"/>
        </a:xfrm>
        <a:prstGeom prst="round2SameRect">
          <a:avLst/>
        </a:prstGeom>
        <a:solidFill>
          <a:srgbClr val="5FCD0D">
            <a:alpha val="90000"/>
          </a:srgbClr>
        </a:solidFill>
        <a:ln w="19050" cap="flat" cmpd="sng" algn="ctr">
          <a:solidFill>
            <a:schemeClr val="accent4">
              <a:hueOff val="560075"/>
              <a:satOff val="496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Reading &amp; </a:t>
          </a:r>
          <a:r>
            <a:rPr lang="en-US" sz="1800" b="1" kern="1200" dirty="0" err="1" smtClean="0">
              <a:solidFill>
                <a:schemeClr val="bg1"/>
              </a:solidFill>
            </a:rPr>
            <a:t>Tilawa</a:t>
          </a:r>
          <a:r>
            <a:rPr lang="en-US" sz="1800" b="1" kern="1200" dirty="0" smtClean="0">
              <a:solidFill>
                <a:schemeClr val="bg1"/>
              </a:solidFill>
            </a:rPr>
            <a:t> Skills  </a:t>
          </a:r>
          <a:r>
            <a:rPr lang="en-US" sz="1800" b="1" kern="1200" dirty="0" smtClean="0">
              <a:solidFill>
                <a:schemeClr val="bg1"/>
              </a:solidFill>
            </a:rPr>
            <a:t>Related </a:t>
          </a:r>
          <a:r>
            <a:rPr lang="en-US" sz="1800" b="1" kern="1200" dirty="0" smtClean="0">
              <a:solidFill>
                <a:schemeClr val="bg1"/>
              </a:solidFill>
            </a:rPr>
            <a:t>to </a:t>
          </a:r>
          <a:r>
            <a:rPr lang="en-US" sz="1800" b="1" kern="1200" dirty="0" err="1" smtClean="0">
              <a:solidFill>
                <a:schemeClr val="bg1"/>
              </a:solidFill>
            </a:rPr>
            <a:t>Harakaat</a:t>
          </a:r>
          <a:r>
            <a:rPr lang="en-US" sz="1800" b="1" kern="1200" dirty="0" smtClean="0">
              <a:solidFill>
                <a:schemeClr val="bg1"/>
              </a:solidFill>
            </a:rPr>
            <a:t> and </a:t>
          </a:r>
          <a:r>
            <a:rPr lang="en-US" sz="1800" b="1" kern="1200" dirty="0" err="1" smtClean="0">
              <a:solidFill>
                <a:schemeClr val="bg1"/>
              </a:solidFill>
            </a:rPr>
            <a:t>Tanween</a:t>
          </a:r>
          <a:r>
            <a:rPr lang="en-US" sz="1800" b="1" kern="1200" dirty="0" smtClean="0">
              <a:solidFill>
                <a:schemeClr val="bg1"/>
              </a:solidFill>
            </a:rPr>
            <a:t> </a:t>
          </a:r>
          <a:r>
            <a:rPr lang="ar-EG" sz="1800" b="1" kern="1200" dirty="0" smtClean="0">
              <a:solidFill>
                <a:schemeClr val="bg1"/>
              </a:solidFill>
            </a:rPr>
            <a:t> الحركات والتنوين</a:t>
          </a:r>
          <a:endParaRPr lang="en-US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Reading &amp; </a:t>
          </a:r>
          <a:r>
            <a:rPr lang="en-US" sz="1800" b="1" kern="1200" dirty="0" err="1" smtClean="0">
              <a:solidFill>
                <a:schemeClr val="bg1"/>
              </a:solidFill>
            </a:rPr>
            <a:t>Tilawa</a:t>
          </a:r>
          <a:r>
            <a:rPr lang="en-US" sz="1800" b="1" kern="1200" dirty="0" smtClean="0">
              <a:solidFill>
                <a:schemeClr val="bg1"/>
              </a:solidFill>
            </a:rPr>
            <a:t> Skills  </a:t>
          </a:r>
          <a:r>
            <a:rPr lang="en-US" sz="1800" b="1" kern="1200" dirty="0" smtClean="0">
              <a:solidFill>
                <a:schemeClr val="bg1"/>
              </a:solidFill>
            </a:rPr>
            <a:t>Related </a:t>
          </a:r>
          <a:r>
            <a:rPr lang="en-US" sz="1800" b="1" kern="1200" dirty="0" smtClean="0">
              <a:solidFill>
                <a:schemeClr val="bg1"/>
              </a:solidFill>
            </a:rPr>
            <a:t>to </a:t>
          </a:r>
          <a:r>
            <a:rPr lang="en-US" sz="1800" b="1" kern="1200" dirty="0" err="1" smtClean="0">
              <a:solidFill>
                <a:schemeClr val="bg1"/>
              </a:solidFill>
            </a:rPr>
            <a:t>Tafkheem</a:t>
          </a:r>
          <a:r>
            <a:rPr lang="en-US" sz="1800" b="1" kern="1200" dirty="0" smtClean="0">
              <a:solidFill>
                <a:schemeClr val="bg1"/>
              </a:solidFill>
            </a:rPr>
            <a:t> and </a:t>
          </a:r>
          <a:r>
            <a:rPr lang="en-US" sz="1800" b="1" kern="1200" dirty="0" err="1" smtClean="0">
              <a:solidFill>
                <a:schemeClr val="bg1"/>
              </a:solidFill>
            </a:rPr>
            <a:t>Tarqeeq</a:t>
          </a:r>
          <a:r>
            <a:rPr lang="en-US" sz="1800" b="1" kern="1200" dirty="0" smtClean="0">
              <a:solidFill>
                <a:schemeClr val="bg1"/>
              </a:solidFill>
            </a:rPr>
            <a:t> (Heavy &amp; light letters) </a:t>
          </a:r>
          <a:r>
            <a:rPr lang="ar-EG" sz="1800" b="1" kern="1200" dirty="0" smtClean="0">
              <a:solidFill>
                <a:schemeClr val="bg1"/>
              </a:solidFill>
            </a:rPr>
            <a:t>التفخيم والترقيق</a:t>
          </a:r>
          <a:endParaRPr lang="en-US" sz="1800" b="1" kern="1200" dirty="0">
            <a:solidFill>
              <a:schemeClr val="bg1"/>
            </a:solidFill>
          </a:endParaRPr>
        </a:p>
      </dsp:txBody>
      <dsp:txXfrm rot="-5400000">
        <a:off x="779885" y="1084211"/>
        <a:ext cx="10931893" cy="663953"/>
      </dsp:txXfrm>
    </dsp:sp>
    <dsp:sp modelId="{0476A15B-3FE9-493A-89EF-527986B6D2E0}">
      <dsp:nvSpPr>
        <dsp:cNvPr id="0" name=""/>
        <dsp:cNvSpPr/>
      </dsp:nvSpPr>
      <dsp:spPr>
        <a:xfrm rot="5400000">
          <a:off x="-169797" y="2234183"/>
          <a:ext cx="1131983" cy="792388"/>
        </a:xfrm>
        <a:prstGeom prst="chevron">
          <a:avLst/>
        </a:prstGeom>
        <a:solidFill>
          <a:srgbClr val="FCF600"/>
        </a:solidFill>
        <a:ln w="19050" cap="flat" cmpd="sng" algn="ctr">
          <a:solidFill>
            <a:schemeClr val="accent4">
              <a:hueOff val="1120150"/>
              <a:satOff val="9922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 rot="-5400000">
        <a:off x="1" y="2460579"/>
        <a:ext cx="792388" cy="339595"/>
      </dsp:txXfrm>
    </dsp:sp>
    <dsp:sp modelId="{DE9D9D02-6DEE-4FD6-9F50-74F3DE9CF1D8}">
      <dsp:nvSpPr>
        <dsp:cNvPr id="0" name=""/>
        <dsp:cNvSpPr/>
      </dsp:nvSpPr>
      <dsp:spPr>
        <a:xfrm rot="5400000">
          <a:off x="5908399" y="-3051624"/>
          <a:ext cx="735789" cy="10967811"/>
        </a:xfrm>
        <a:prstGeom prst="round2SameRect">
          <a:avLst/>
        </a:prstGeom>
        <a:solidFill>
          <a:srgbClr val="FCF600">
            <a:alpha val="90000"/>
          </a:srgbClr>
        </a:solidFill>
        <a:ln w="19050" cap="flat" cmpd="sng" algn="ctr">
          <a:solidFill>
            <a:schemeClr val="accent4">
              <a:hueOff val="1120150"/>
              <a:satOff val="9922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bg1"/>
              </a:solidFill>
            </a:rPr>
            <a:t>Reading &amp; </a:t>
          </a:r>
          <a:r>
            <a:rPr lang="en-US" sz="1700" b="1" kern="1200" dirty="0" err="1" smtClean="0">
              <a:solidFill>
                <a:schemeClr val="bg1"/>
              </a:solidFill>
            </a:rPr>
            <a:t>Tilawa</a:t>
          </a:r>
          <a:r>
            <a:rPr lang="en-US" sz="1700" b="1" kern="1200" dirty="0" smtClean="0">
              <a:solidFill>
                <a:schemeClr val="bg1"/>
              </a:solidFill>
            </a:rPr>
            <a:t> Skills  </a:t>
          </a:r>
          <a:r>
            <a:rPr lang="en-US" sz="1700" b="1" kern="1200" dirty="0" smtClean="0">
              <a:solidFill>
                <a:schemeClr val="bg1"/>
              </a:solidFill>
            </a:rPr>
            <a:t>Related </a:t>
          </a:r>
          <a:r>
            <a:rPr lang="en-US" sz="1700" b="1" kern="1200" dirty="0" smtClean="0">
              <a:solidFill>
                <a:schemeClr val="bg1"/>
              </a:solidFill>
            </a:rPr>
            <a:t>to Natural </a:t>
          </a:r>
          <a:r>
            <a:rPr lang="en-US" sz="1700" b="1" kern="1200" dirty="0" err="1" smtClean="0">
              <a:solidFill>
                <a:schemeClr val="bg1"/>
              </a:solidFill>
            </a:rPr>
            <a:t>Madd</a:t>
          </a:r>
          <a:r>
            <a:rPr lang="ar-EG" sz="1700" b="1" kern="1200" dirty="0" smtClean="0">
              <a:solidFill>
                <a:schemeClr val="bg1"/>
              </a:solidFill>
            </a:rPr>
            <a:t> المد الطبيعى وحروف المد الصغيرة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bg1"/>
              </a:solidFill>
            </a:rPr>
            <a:t>Reading &amp; </a:t>
          </a:r>
          <a:r>
            <a:rPr lang="en-US" sz="1700" b="1" kern="1200" dirty="0" err="1" smtClean="0">
              <a:solidFill>
                <a:schemeClr val="bg1"/>
              </a:solidFill>
            </a:rPr>
            <a:t>Tilawa</a:t>
          </a:r>
          <a:r>
            <a:rPr lang="en-US" sz="1700" b="1" kern="1200" dirty="0" smtClean="0">
              <a:solidFill>
                <a:schemeClr val="bg1"/>
              </a:solidFill>
            </a:rPr>
            <a:t> Skills  </a:t>
          </a:r>
          <a:r>
            <a:rPr lang="en-US" sz="1700" b="1" kern="1200" dirty="0" smtClean="0">
              <a:solidFill>
                <a:schemeClr val="bg1"/>
              </a:solidFill>
            </a:rPr>
            <a:t>Related </a:t>
          </a:r>
          <a:r>
            <a:rPr lang="en-US" sz="1700" b="1" kern="1200" dirty="0" smtClean="0">
              <a:solidFill>
                <a:schemeClr val="bg1"/>
              </a:solidFill>
            </a:rPr>
            <a:t>additional </a:t>
          </a:r>
          <a:r>
            <a:rPr lang="en-US" sz="1700" b="1" kern="1200" dirty="0" err="1" smtClean="0">
              <a:solidFill>
                <a:schemeClr val="bg1"/>
              </a:solidFill>
            </a:rPr>
            <a:t>Madd</a:t>
          </a:r>
          <a:r>
            <a:rPr lang="en-US" sz="1700" b="1" kern="1200" dirty="0" smtClean="0">
              <a:solidFill>
                <a:schemeClr val="bg1"/>
              </a:solidFill>
            </a:rPr>
            <a:t> caused by Hamza </a:t>
          </a:r>
          <a:r>
            <a:rPr lang="ar-EG" sz="1700" b="1" kern="1200" dirty="0" smtClean="0">
              <a:solidFill>
                <a:schemeClr val="bg1"/>
              </a:solidFill>
            </a:rPr>
            <a:t>المد الفرعى بسبب الهمزة</a:t>
          </a:r>
          <a:endParaRPr lang="en-US" sz="1700" kern="1200" dirty="0"/>
        </a:p>
      </dsp:txBody>
      <dsp:txXfrm rot="-5400000">
        <a:off x="792388" y="2100305"/>
        <a:ext cx="10931893" cy="663953"/>
      </dsp:txXfrm>
    </dsp:sp>
    <dsp:sp modelId="{9F34C7C1-7AD1-4855-AE76-A904B16813A9}">
      <dsp:nvSpPr>
        <dsp:cNvPr id="0" name=""/>
        <dsp:cNvSpPr/>
      </dsp:nvSpPr>
      <dsp:spPr>
        <a:xfrm rot="5400000">
          <a:off x="-169797" y="3250278"/>
          <a:ext cx="1131983" cy="792388"/>
        </a:xfrm>
        <a:prstGeom prst="chevron">
          <a:avLst/>
        </a:prstGeom>
        <a:solidFill>
          <a:srgbClr val="F56F0B"/>
        </a:solidFill>
        <a:ln w="19050" cap="flat" cmpd="sng" algn="ctr">
          <a:solidFill>
            <a:schemeClr val="accent4">
              <a:hueOff val="1680224"/>
              <a:satOff val="14883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 rot="-5400000">
        <a:off x="1" y="3476674"/>
        <a:ext cx="792388" cy="339595"/>
      </dsp:txXfrm>
    </dsp:sp>
    <dsp:sp modelId="{7ED17DC3-AA95-466C-8C65-E0EA42918215}">
      <dsp:nvSpPr>
        <dsp:cNvPr id="0" name=""/>
        <dsp:cNvSpPr/>
      </dsp:nvSpPr>
      <dsp:spPr>
        <a:xfrm rot="5400000">
          <a:off x="5908399" y="-2035530"/>
          <a:ext cx="735789" cy="10967811"/>
        </a:xfrm>
        <a:prstGeom prst="round2SameRect">
          <a:avLst/>
        </a:prstGeom>
        <a:solidFill>
          <a:srgbClr val="F67D22">
            <a:alpha val="90000"/>
          </a:srgbClr>
        </a:solidFill>
        <a:ln w="19050" cap="flat" cmpd="sng" algn="ctr">
          <a:solidFill>
            <a:schemeClr val="accent4">
              <a:hueOff val="1680224"/>
              <a:satOff val="14883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bg1"/>
              </a:solidFill>
            </a:rPr>
            <a:t>Reading &amp; </a:t>
          </a:r>
          <a:r>
            <a:rPr lang="en-US" sz="1700" b="1" kern="1200" dirty="0" err="1" smtClean="0">
              <a:solidFill>
                <a:schemeClr val="bg1"/>
              </a:solidFill>
            </a:rPr>
            <a:t>Tilawa</a:t>
          </a:r>
          <a:r>
            <a:rPr lang="en-US" sz="1700" b="1" kern="1200" dirty="0" smtClean="0">
              <a:solidFill>
                <a:schemeClr val="bg1"/>
              </a:solidFill>
            </a:rPr>
            <a:t> Skills  </a:t>
          </a:r>
          <a:r>
            <a:rPr lang="en-US" sz="1700" b="1" kern="1200" dirty="0" smtClean="0">
              <a:solidFill>
                <a:schemeClr val="bg1"/>
              </a:solidFill>
            </a:rPr>
            <a:t>Related </a:t>
          </a:r>
          <a:r>
            <a:rPr lang="en-US" sz="1700" b="1" kern="1200" dirty="0" smtClean="0">
              <a:solidFill>
                <a:schemeClr val="bg1"/>
              </a:solidFill>
            </a:rPr>
            <a:t>to </a:t>
          </a:r>
          <a:r>
            <a:rPr lang="en-US" sz="1700" b="1" kern="1200" dirty="0" err="1" smtClean="0">
              <a:solidFill>
                <a:schemeClr val="bg1"/>
              </a:solidFill>
            </a:rPr>
            <a:t>Sukoon</a:t>
          </a:r>
          <a:r>
            <a:rPr lang="en-US" sz="1700" b="1" kern="1200" dirty="0" smtClean="0">
              <a:solidFill>
                <a:schemeClr val="bg1"/>
              </a:solidFill>
            </a:rPr>
            <a:t> – </a:t>
          </a:r>
          <a:r>
            <a:rPr lang="en-US" sz="1700" b="1" kern="1200" dirty="0" err="1" smtClean="0">
              <a:solidFill>
                <a:schemeClr val="bg1"/>
              </a:solidFill>
            </a:rPr>
            <a:t>Makharij</a:t>
          </a:r>
          <a:r>
            <a:rPr lang="en-US" sz="1700" b="1" kern="1200" dirty="0" smtClean="0">
              <a:solidFill>
                <a:schemeClr val="bg1"/>
              </a:solidFill>
            </a:rPr>
            <a:t> and Features </a:t>
          </a:r>
          <a:r>
            <a:rPr lang="ar-EG" sz="1700" b="1" kern="1200" dirty="0" smtClean="0">
              <a:solidFill>
                <a:schemeClr val="bg1"/>
              </a:solidFill>
            </a:rPr>
            <a:t>السكون: المخارج والصفات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bg1"/>
              </a:solidFill>
            </a:rPr>
            <a:t>Reading &amp; </a:t>
          </a:r>
          <a:r>
            <a:rPr lang="en-US" sz="1700" b="1" kern="1200" dirty="0" err="1" smtClean="0">
              <a:solidFill>
                <a:schemeClr val="bg1"/>
              </a:solidFill>
            </a:rPr>
            <a:t>Tilawa</a:t>
          </a:r>
          <a:r>
            <a:rPr lang="en-US" sz="1700" b="1" kern="1200" dirty="0" smtClean="0">
              <a:solidFill>
                <a:schemeClr val="bg1"/>
              </a:solidFill>
            </a:rPr>
            <a:t> Skills  </a:t>
          </a:r>
          <a:r>
            <a:rPr lang="en-US" sz="1700" b="1" kern="1200" dirty="0" smtClean="0">
              <a:solidFill>
                <a:schemeClr val="bg1"/>
              </a:solidFill>
            </a:rPr>
            <a:t>Related </a:t>
          </a:r>
          <a:r>
            <a:rPr lang="en-US" sz="1700" b="1" kern="1200" dirty="0" smtClean="0">
              <a:solidFill>
                <a:schemeClr val="bg1"/>
              </a:solidFill>
            </a:rPr>
            <a:t>to </a:t>
          </a:r>
          <a:r>
            <a:rPr lang="en-US" sz="1700" b="1" kern="1200" dirty="0" err="1" smtClean="0">
              <a:solidFill>
                <a:schemeClr val="bg1"/>
              </a:solidFill>
            </a:rPr>
            <a:t>Sukoon</a:t>
          </a:r>
          <a:r>
            <a:rPr lang="en-US" sz="1700" b="1" kern="1200" dirty="0" smtClean="0">
              <a:solidFill>
                <a:schemeClr val="bg1"/>
              </a:solidFill>
            </a:rPr>
            <a:t> – Rules of Noon- HW</a:t>
          </a:r>
          <a:r>
            <a:rPr lang="ar-EG" sz="1700" b="1" kern="1200" dirty="0" smtClean="0">
              <a:solidFill>
                <a:schemeClr val="bg1"/>
              </a:solidFill>
            </a:rPr>
            <a:t>السكون : أحكام النون ، همزة الوصل </a:t>
          </a:r>
          <a:endParaRPr lang="en-US" sz="1700" kern="1200" dirty="0"/>
        </a:p>
      </dsp:txBody>
      <dsp:txXfrm rot="-5400000">
        <a:off x="792388" y="3116399"/>
        <a:ext cx="10931893" cy="663953"/>
      </dsp:txXfrm>
    </dsp:sp>
    <dsp:sp modelId="{F70D755A-561E-4EFD-B463-24E9D689598C}">
      <dsp:nvSpPr>
        <dsp:cNvPr id="0" name=""/>
        <dsp:cNvSpPr/>
      </dsp:nvSpPr>
      <dsp:spPr>
        <a:xfrm rot="5400000">
          <a:off x="-169797" y="4266372"/>
          <a:ext cx="1131983" cy="792388"/>
        </a:xfrm>
        <a:prstGeom prst="chevron">
          <a:avLst/>
        </a:prstGeom>
        <a:solidFill>
          <a:srgbClr val="C00000"/>
        </a:solidFill>
        <a:ln w="19050" cap="flat" cmpd="sng" algn="ctr">
          <a:solidFill>
            <a:schemeClr val="accent4">
              <a:hueOff val="2240299"/>
              <a:satOff val="19844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</a:t>
          </a:r>
          <a:endParaRPr lang="en-US" sz="2400" b="1" kern="1200" dirty="0"/>
        </a:p>
      </dsp:txBody>
      <dsp:txXfrm rot="-5400000">
        <a:off x="1" y="4492768"/>
        <a:ext cx="792388" cy="339595"/>
      </dsp:txXfrm>
    </dsp:sp>
    <dsp:sp modelId="{DAA2382C-BB97-4B99-89BE-DA441455B951}">
      <dsp:nvSpPr>
        <dsp:cNvPr id="0" name=""/>
        <dsp:cNvSpPr/>
      </dsp:nvSpPr>
      <dsp:spPr>
        <a:xfrm rot="5400000">
          <a:off x="5908399" y="-1019436"/>
          <a:ext cx="735789" cy="10967811"/>
        </a:xfrm>
        <a:prstGeom prst="round2SameRect">
          <a:avLst/>
        </a:prstGeom>
        <a:solidFill>
          <a:srgbClr val="C00000">
            <a:alpha val="90000"/>
          </a:srgbClr>
        </a:solidFill>
        <a:ln w="19050" cap="flat" cmpd="sng" algn="ctr">
          <a:solidFill>
            <a:schemeClr val="accent4">
              <a:hueOff val="2240299"/>
              <a:satOff val="19844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bg1"/>
              </a:solidFill>
            </a:rPr>
            <a:t>RT Skills </a:t>
          </a:r>
          <a:r>
            <a:rPr lang="en-US" sz="1700" b="1" kern="1200" dirty="0" smtClean="0">
              <a:solidFill>
                <a:schemeClr val="bg1"/>
              </a:solidFill>
            </a:rPr>
            <a:t>Related </a:t>
          </a:r>
          <a:r>
            <a:rPr lang="en-US" sz="1700" b="1" kern="1200" dirty="0" smtClean="0">
              <a:solidFill>
                <a:schemeClr val="bg1"/>
              </a:solidFill>
            </a:rPr>
            <a:t>to </a:t>
          </a:r>
          <a:r>
            <a:rPr lang="en-US" sz="1700" b="1" kern="1200" dirty="0" err="1" smtClean="0">
              <a:solidFill>
                <a:schemeClr val="bg1"/>
              </a:solidFill>
            </a:rPr>
            <a:t>Shadda</a:t>
          </a:r>
          <a:r>
            <a:rPr lang="ar-EG" sz="1700" b="1" kern="1200" dirty="0" smtClean="0">
              <a:solidFill>
                <a:schemeClr val="bg1"/>
              </a:solidFill>
            </a:rPr>
            <a:t> </a:t>
          </a:r>
          <a:r>
            <a:rPr lang="en-US" sz="1700" b="1" kern="1200" dirty="0" smtClean="0">
              <a:solidFill>
                <a:schemeClr val="bg1"/>
              </a:solidFill>
            </a:rPr>
            <a:t>Rules of Noon and </a:t>
          </a:r>
          <a:r>
            <a:rPr lang="en-US" sz="1700" b="1" kern="1200" dirty="0" err="1" smtClean="0">
              <a:solidFill>
                <a:schemeClr val="bg1"/>
              </a:solidFill>
            </a:rPr>
            <a:t>Tanween</a:t>
          </a:r>
          <a:r>
            <a:rPr lang="ar-EG" sz="1700" b="1" kern="1200" dirty="0" smtClean="0">
              <a:solidFill>
                <a:schemeClr val="bg1"/>
              </a:solidFill>
            </a:rPr>
            <a:t>  الشدة: أحكام التون الساكنة والتنوين من كلمتين، نّ مّ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bg1"/>
              </a:solidFill>
            </a:rPr>
            <a:t>RT Skills Related to </a:t>
          </a:r>
          <a:r>
            <a:rPr lang="en-US" sz="1700" b="1" kern="1200" dirty="0" err="1" smtClean="0">
              <a:solidFill>
                <a:schemeClr val="bg1"/>
              </a:solidFill>
            </a:rPr>
            <a:t>Shadda</a:t>
          </a:r>
          <a:r>
            <a:rPr lang="en-US" sz="1700" b="1" kern="1200" dirty="0" smtClean="0">
              <a:solidFill>
                <a:schemeClr val="bg1"/>
              </a:solidFill>
            </a:rPr>
            <a:t>  </a:t>
          </a:r>
          <a:r>
            <a:rPr lang="en-US" sz="1700" b="1" kern="1200" dirty="0" err="1" smtClean="0">
              <a:solidFill>
                <a:schemeClr val="bg1"/>
              </a:solidFill>
            </a:rPr>
            <a:t>Madd</a:t>
          </a:r>
          <a:r>
            <a:rPr lang="en-US" sz="1700" b="1" kern="1200" dirty="0" smtClean="0">
              <a:solidFill>
                <a:schemeClr val="bg1"/>
              </a:solidFill>
            </a:rPr>
            <a:t> </a:t>
          </a:r>
          <a:r>
            <a:rPr lang="en-US" sz="1700" b="1" kern="1200" dirty="0" err="1" smtClean="0">
              <a:solidFill>
                <a:schemeClr val="bg1"/>
              </a:solidFill>
            </a:rPr>
            <a:t>Lazim</a:t>
          </a:r>
          <a:r>
            <a:rPr lang="ar-EG" sz="1700" b="1" kern="1200" dirty="0" smtClean="0">
              <a:solidFill>
                <a:schemeClr val="bg1"/>
              </a:solidFill>
            </a:rPr>
            <a:t>شدة: المد اللازم </a:t>
          </a:r>
          <a:r>
            <a:rPr lang="en-US" sz="1700" b="1" kern="1200" dirty="0" smtClean="0">
              <a:solidFill>
                <a:schemeClr val="bg1"/>
              </a:solidFill>
            </a:rPr>
            <a:t> - Connecting and Stopping on </a:t>
          </a:r>
          <a:r>
            <a:rPr lang="en-US" sz="1700" b="1" kern="1200" dirty="0" smtClean="0">
              <a:solidFill>
                <a:schemeClr val="bg1"/>
              </a:solidFill>
            </a:rPr>
            <a:t>Word endings</a:t>
          </a:r>
          <a:endParaRPr lang="en-US" sz="1700" kern="1200" dirty="0"/>
        </a:p>
      </dsp:txBody>
      <dsp:txXfrm rot="-5400000">
        <a:off x="792388" y="4132493"/>
        <a:ext cx="10931893" cy="663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9E804-920F-459D-BD89-2200A1BB94B0}">
      <dsp:nvSpPr>
        <dsp:cNvPr id="0" name=""/>
        <dsp:cNvSpPr/>
      </dsp:nvSpPr>
      <dsp:spPr>
        <a:xfrm rot="5400000">
          <a:off x="-234710" y="239195"/>
          <a:ext cx="1564738" cy="1095316"/>
        </a:xfrm>
        <a:prstGeom prst="chevron">
          <a:avLst/>
        </a:prstGeom>
        <a:solidFill>
          <a:schemeClr val="tx2"/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pair</a:t>
          </a:r>
          <a:endParaRPr lang="en-US" sz="3100" kern="1200" dirty="0"/>
        </a:p>
      </dsp:txBody>
      <dsp:txXfrm rot="-5400000">
        <a:off x="1" y="552142"/>
        <a:ext cx="1095316" cy="469422"/>
      </dsp:txXfrm>
    </dsp:sp>
    <dsp:sp modelId="{44CA7026-CB7F-4EAF-A2D9-5C65DB9D0684}">
      <dsp:nvSpPr>
        <dsp:cNvPr id="0" name=""/>
        <dsp:cNvSpPr/>
      </dsp:nvSpPr>
      <dsp:spPr>
        <a:xfrm rot="5400000">
          <a:off x="5700882" y="-4601080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Key Content Areas of Quran Curriculum</a:t>
          </a:r>
          <a:endParaRPr lang="en-US" sz="3600" b="1" kern="1200" dirty="0"/>
        </a:p>
      </dsp:txBody>
      <dsp:txXfrm rot="-5400000">
        <a:off x="1095316" y="54136"/>
        <a:ext cx="10178561" cy="917779"/>
      </dsp:txXfrm>
    </dsp:sp>
    <dsp:sp modelId="{B7646B0A-99DF-4F4A-BE87-887C6B66CBF5}">
      <dsp:nvSpPr>
        <dsp:cNvPr id="0" name=""/>
        <dsp:cNvSpPr/>
      </dsp:nvSpPr>
      <dsp:spPr>
        <a:xfrm rot="5400000">
          <a:off x="-234710" y="1660335"/>
          <a:ext cx="1564738" cy="1095316"/>
        </a:xfrm>
        <a:prstGeom prst="chevr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And</a:t>
          </a:r>
          <a:endParaRPr lang="en-US" sz="3100" kern="1200" dirty="0"/>
        </a:p>
      </dsp:txBody>
      <dsp:txXfrm rot="-5400000">
        <a:off x="1" y="1973282"/>
        <a:ext cx="1095316" cy="469422"/>
      </dsp:txXfrm>
    </dsp:sp>
    <dsp:sp modelId="{ECD407AA-EB80-49D4-A1D0-528F68FFD74B}">
      <dsp:nvSpPr>
        <dsp:cNvPr id="0" name=""/>
        <dsp:cNvSpPr/>
      </dsp:nvSpPr>
      <dsp:spPr>
        <a:xfrm rot="5400000">
          <a:off x="5700882" y="-3179940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Content Standards Vs Benchmarks </a:t>
          </a:r>
          <a:endParaRPr lang="en-US" sz="3600" b="1" kern="1200" dirty="0"/>
        </a:p>
      </dsp:txBody>
      <dsp:txXfrm rot="-5400000">
        <a:off x="1095316" y="1475276"/>
        <a:ext cx="10178561" cy="917779"/>
      </dsp:txXfrm>
    </dsp:sp>
    <dsp:sp modelId="{F056E437-D5DA-4E33-8326-C4BF2AA90EEF}">
      <dsp:nvSpPr>
        <dsp:cNvPr id="0" name=""/>
        <dsp:cNvSpPr/>
      </dsp:nvSpPr>
      <dsp:spPr>
        <a:xfrm rot="5400000">
          <a:off x="-234710" y="3081476"/>
          <a:ext cx="1564738" cy="109531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Share</a:t>
          </a:r>
          <a:endParaRPr lang="en-US" sz="3100" kern="1200" dirty="0"/>
        </a:p>
      </dsp:txBody>
      <dsp:txXfrm rot="-5400000">
        <a:off x="1" y="3394423"/>
        <a:ext cx="1095316" cy="469422"/>
      </dsp:txXfrm>
    </dsp:sp>
    <dsp:sp modelId="{3EE4ECD5-620F-48D0-BADC-7A2E39824243}">
      <dsp:nvSpPr>
        <dsp:cNvPr id="0" name=""/>
        <dsp:cNvSpPr/>
      </dsp:nvSpPr>
      <dsp:spPr>
        <a:xfrm rot="5400000">
          <a:off x="5638285" y="-1771330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Learning Outcomes</a:t>
          </a:r>
          <a:endParaRPr lang="en-US" sz="3600" b="1" kern="1200" dirty="0"/>
        </a:p>
      </dsp:txBody>
      <dsp:txXfrm rot="-5400000">
        <a:off x="1032719" y="2883886"/>
        <a:ext cx="10178561" cy="917779"/>
      </dsp:txXfrm>
    </dsp:sp>
    <dsp:sp modelId="{6A1249C9-5C09-4A98-A6F1-88C5618B88E2}">
      <dsp:nvSpPr>
        <dsp:cNvPr id="0" name=""/>
        <dsp:cNvSpPr/>
      </dsp:nvSpPr>
      <dsp:spPr>
        <a:xfrm rot="5400000">
          <a:off x="-234710" y="4502616"/>
          <a:ext cx="1564738" cy="1095316"/>
        </a:xfrm>
        <a:prstGeom prst="chevron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?</a:t>
          </a:r>
          <a:endParaRPr lang="en-US" sz="3100" kern="1200" dirty="0"/>
        </a:p>
      </dsp:txBody>
      <dsp:txXfrm rot="-5400000">
        <a:off x="1" y="4815563"/>
        <a:ext cx="1095316" cy="469422"/>
      </dsp:txXfrm>
    </dsp:sp>
    <dsp:sp modelId="{92E3C8C6-A14C-4D45-B52F-312A51BC447E}">
      <dsp:nvSpPr>
        <dsp:cNvPr id="0" name=""/>
        <dsp:cNvSpPr/>
      </dsp:nvSpPr>
      <dsp:spPr>
        <a:xfrm rot="5400000">
          <a:off x="5700882" y="-337659"/>
          <a:ext cx="1017079" cy="1022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Sequence of  LO according to the </a:t>
          </a:r>
          <a:r>
            <a:rPr lang="en-US" sz="3600" b="1" kern="1200" dirty="0" err="1" smtClean="0"/>
            <a:t>Nuraniya</a:t>
          </a:r>
          <a:r>
            <a:rPr lang="en-US" sz="3600" b="1" kern="1200" dirty="0" smtClean="0"/>
            <a:t> </a:t>
          </a:r>
          <a:endParaRPr lang="en-US" sz="3600" b="1" kern="1200" dirty="0"/>
        </a:p>
      </dsp:txBody>
      <dsp:txXfrm rot="-5400000">
        <a:off x="1095316" y="4317557"/>
        <a:ext cx="10178561" cy="917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442C-CC6E-4F71-97E5-1426D0E63A5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4672-5920-44EF-B323-7A0A931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6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499" y="1145408"/>
            <a:ext cx="9288354" cy="412598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800" dirty="0" smtClean="0"/>
              <a:t>Optimizing  </a:t>
            </a:r>
            <a:br>
              <a:rPr lang="en-US" sz="4800" dirty="0" smtClean="0"/>
            </a:br>
            <a:r>
              <a:rPr lang="en-US" sz="4800" dirty="0" smtClean="0"/>
              <a:t>the Learning outcomes </a:t>
            </a:r>
            <a:br>
              <a:rPr lang="en-US" sz="4800" dirty="0" smtClean="0"/>
            </a:br>
            <a:r>
              <a:rPr lang="en-US" sz="4800" dirty="0" smtClean="0"/>
              <a:t>in Quran Class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27771" y="5923109"/>
            <a:ext cx="1046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Dalia El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Deeb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ISNA West Coast Education Forum January 2017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28" y="414311"/>
            <a:ext cx="10353761" cy="1326321"/>
          </a:xfrm>
        </p:spPr>
        <p:txBody>
          <a:bodyPr/>
          <a:lstStyle/>
          <a:p>
            <a:r>
              <a:rPr lang="en-US" sz="4400" dirty="0" smtClean="0"/>
              <a:t>Setting  </a:t>
            </a:r>
            <a:r>
              <a:rPr lang="en-US" sz="4400" dirty="0"/>
              <a:t>clear </a:t>
            </a:r>
            <a:r>
              <a:rPr lang="en-US" sz="4400" dirty="0" smtClean="0"/>
              <a:t> Specific benchmarks  in  Each  Area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03" y="2285347"/>
            <a:ext cx="11622282" cy="4404111"/>
          </a:xfrm>
        </p:spPr>
        <p:txBody>
          <a:bodyPr/>
          <a:lstStyle/>
          <a:p>
            <a:r>
              <a:rPr lang="en-US" dirty="0" smtClean="0">
                <a:solidFill>
                  <a:srgbClr val="2A90C8"/>
                </a:solidFill>
              </a:rPr>
              <a:t>Reading/</a:t>
            </a:r>
            <a:r>
              <a:rPr lang="en-US" dirty="0" err="1" smtClean="0">
                <a:solidFill>
                  <a:srgbClr val="2A90C8"/>
                </a:solidFill>
              </a:rPr>
              <a:t>Tilawa</a:t>
            </a:r>
            <a:r>
              <a:rPr lang="en-US" dirty="0" smtClean="0">
                <a:solidFill>
                  <a:srgbClr val="2A90C8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. </a:t>
            </a:r>
            <a:r>
              <a:rPr lang="en-US" sz="3200" dirty="0" smtClean="0"/>
              <a:t>Integrating </a:t>
            </a:r>
            <a:r>
              <a:rPr lang="en-US" sz="3200" dirty="0"/>
              <a:t>the </a:t>
            </a:r>
            <a:r>
              <a:rPr lang="en-US" sz="3200" dirty="0" err="1">
                <a:solidFill>
                  <a:srgbClr val="2D98D3"/>
                </a:solidFill>
              </a:rPr>
              <a:t>Nuraniyah</a:t>
            </a:r>
            <a:r>
              <a:rPr lang="en-US" sz="3200" dirty="0"/>
              <a:t> in </a:t>
            </a:r>
            <a:r>
              <a:rPr lang="en-US" sz="3200" dirty="0" smtClean="0"/>
              <a:t>Qur’an curriculum  provides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a skill-based skeleton  &amp; </a:t>
            </a:r>
            <a:r>
              <a:rPr lang="en-US" sz="3200" dirty="0" err="1" smtClean="0"/>
              <a:t>allowes</a:t>
            </a:r>
            <a:r>
              <a:rPr lang="en-US" sz="3200" dirty="0" smtClean="0"/>
              <a:t> </a:t>
            </a:r>
            <a:r>
              <a:rPr lang="en-US" sz="3200" dirty="0"/>
              <a:t>efficient utilization of </a:t>
            </a:r>
            <a:r>
              <a:rPr lang="en-US" sz="3200" dirty="0" smtClean="0"/>
              <a:t>time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.</a:t>
            </a:r>
            <a:r>
              <a:rPr lang="en-US" sz="3200" dirty="0" smtClean="0"/>
              <a:t>  The </a:t>
            </a:r>
            <a:r>
              <a:rPr lang="en-US" sz="3200" dirty="0"/>
              <a:t>implementation of the </a:t>
            </a:r>
            <a:r>
              <a:rPr lang="en-US" sz="3200" dirty="0" err="1"/>
              <a:t>Nuraniyah</a:t>
            </a:r>
            <a:r>
              <a:rPr lang="en-US" sz="3200" dirty="0"/>
              <a:t> method </a:t>
            </a:r>
            <a:r>
              <a:rPr lang="en-US" sz="3200" dirty="0" smtClean="0"/>
              <a:t>is the main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initiating </a:t>
            </a:r>
            <a:r>
              <a:rPr lang="en-US" sz="3200" dirty="0"/>
              <a:t>force behind </a:t>
            </a:r>
            <a:r>
              <a:rPr lang="en-US" sz="3200" dirty="0" smtClean="0"/>
              <a:t>current reform 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alia El-Deeb\Pictures\01[1]Nuraniy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62" y="1715776"/>
            <a:ext cx="2378363" cy="180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67" y="332789"/>
            <a:ext cx="10969173" cy="1326321"/>
          </a:xfrm>
        </p:spPr>
        <p:txBody>
          <a:bodyPr/>
          <a:lstStyle/>
          <a:p>
            <a:r>
              <a:rPr lang="en-US" sz="4400" dirty="0" smtClean="0"/>
              <a:t>Reading &amp; </a:t>
            </a:r>
            <a:r>
              <a:rPr lang="en-US" sz="4400" dirty="0" err="1" smtClean="0"/>
              <a:t>Tilawa</a:t>
            </a:r>
            <a:r>
              <a:rPr lang="en-US" sz="4400" dirty="0" smtClean="0"/>
              <a:t>  benchmarks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380564"/>
            <a:ext cx="11071412" cy="5057620"/>
          </a:xfrm>
        </p:spPr>
      </p:pic>
      <p:sp>
        <p:nvSpPr>
          <p:cNvPr id="6" name="Rounded Rectangle 5"/>
          <p:cNvSpPr/>
          <p:nvPr/>
        </p:nvSpPr>
        <p:spPr>
          <a:xfrm>
            <a:off x="3783105" y="1492467"/>
            <a:ext cx="7781365" cy="1576672"/>
          </a:xfrm>
          <a:prstGeom prst="roundRect">
            <a:avLst/>
          </a:prstGeom>
          <a:solidFill>
            <a:srgbClr val="4C182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rgbClr val="00B050"/>
                </a:solidFill>
              </a:rPr>
              <a:t>Preliminary/Beginner Stage: Essentials of Reading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rgbClr val="FFFF00"/>
                </a:solidFill>
              </a:rPr>
              <a:t>Low Intermediate Stage: </a:t>
            </a:r>
            <a:r>
              <a:rPr lang="en-US" sz="2200" b="1" dirty="0" err="1" smtClean="0">
                <a:solidFill>
                  <a:srgbClr val="FFFF00"/>
                </a:solidFill>
              </a:rPr>
              <a:t>Madd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rgbClr val="FC9804"/>
                </a:solidFill>
              </a:rPr>
              <a:t>High Intermediate Stage: </a:t>
            </a:r>
            <a:r>
              <a:rPr lang="en-US" sz="2200" b="1" dirty="0" err="1" smtClean="0">
                <a:solidFill>
                  <a:srgbClr val="FC9804"/>
                </a:solidFill>
              </a:rPr>
              <a:t>Sukoun</a:t>
            </a:r>
            <a:r>
              <a:rPr lang="en-US" sz="2200" b="1" dirty="0" smtClean="0">
                <a:solidFill>
                  <a:srgbClr val="FC9804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</a:rPr>
              <a:t>Advanced Stage: </a:t>
            </a:r>
            <a:r>
              <a:rPr lang="en-US" sz="2200" b="1" dirty="0" err="1" smtClean="0">
                <a:solidFill>
                  <a:srgbClr val="FF0000"/>
                </a:solidFill>
              </a:rPr>
              <a:t>Shaddah</a:t>
            </a:r>
            <a:r>
              <a:rPr lang="en-US" sz="2200" b="1" dirty="0" smtClean="0">
                <a:solidFill>
                  <a:srgbClr val="FF0000"/>
                </a:solidFill>
              </a:rPr>
              <a:t> and beyond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8019" y="2785176"/>
            <a:ext cx="1001027" cy="1020278"/>
          </a:xfrm>
          <a:prstGeom prst="ellipse">
            <a:avLst/>
          </a:prstGeom>
          <a:solidFill>
            <a:srgbClr val="5FCD0D"/>
          </a:solidFill>
          <a:ln>
            <a:solidFill>
              <a:srgbClr val="1784F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113" y="3692105"/>
            <a:ext cx="1175888" cy="9144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17418" y="3700775"/>
            <a:ext cx="1337911" cy="1121343"/>
          </a:xfrm>
          <a:prstGeom prst="ellipse">
            <a:avLst/>
          </a:prstGeom>
          <a:solidFill>
            <a:srgbClr val="FC9804"/>
          </a:solidFill>
          <a:ln>
            <a:solidFill>
              <a:srgbClr val="1784F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01" y="0"/>
            <a:ext cx="10353761" cy="1591021"/>
          </a:xfrm>
        </p:spPr>
        <p:txBody>
          <a:bodyPr/>
          <a:lstStyle/>
          <a:p>
            <a:r>
              <a:rPr lang="en-US" sz="4800" dirty="0" err="1" smtClean="0"/>
              <a:t>Nuraniya</a:t>
            </a:r>
            <a:r>
              <a:rPr lang="en-US" sz="4800" dirty="0" smtClean="0"/>
              <a:t> </a:t>
            </a:r>
            <a:r>
              <a:rPr lang="en-US" sz="4800" dirty="0" smtClean="0"/>
              <a:t>Integration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/>
          <a:stretch/>
        </p:blipFill>
        <p:spPr>
          <a:xfrm>
            <a:off x="615258" y="1344704"/>
            <a:ext cx="11068742" cy="5154706"/>
          </a:xfrm>
        </p:spPr>
      </p:pic>
      <p:sp>
        <p:nvSpPr>
          <p:cNvPr id="5" name="Rounded Rectangle 4"/>
          <p:cNvSpPr/>
          <p:nvPr/>
        </p:nvSpPr>
        <p:spPr>
          <a:xfrm>
            <a:off x="8941793" y="3074211"/>
            <a:ext cx="2667001" cy="9817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Identify separate &amp; combined Letters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6663" y="2994211"/>
            <a:ext cx="2611300" cy="937941"/>
          </a:xfrm>
          <a:prstGeom prst="roundRect">
            <a:avLst/>
          </a:prstGeom>
          <a:solidFill>
            <a:srgbClr val="5FC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Read Words* with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Harakaat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/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Tanween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698" y="3221735"/>
            <a:ext cx="2286004" cy="901908"/>
          </a:xfrm>
          <a:prstGeom prst="roundRect">
            <a:avLst/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Read words with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Madd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 letters** 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2664" y="4631824"/>
            <a:ext cx="1727199" cy="860124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Words with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Sukoun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***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77773" y="1580705"/>
            <a:ext cx="7210841" cy="10233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Read words with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Shadda</a:t>
            </a: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,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 Connect words, Stops properly at word endings, Demonstrate excellent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Tajweed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 Skills </a:t>
            </a:r>
            <a:endParaRPr lang="en-US" sz="26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507" y="4721474"/>
            <a:ext cx="287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Nuraniya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Lessons 1-6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6194" y="2845076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Lessons 7-9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367" y="188551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Lessons 12-17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3466" y="4205743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Lesson 10-11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3826" y="2604014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Lessons 4-6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875" y="6140826"/>
            <a:ext cx="903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2A90C8"/>
                </a:solidFill>
              </a:rPr>
              <a:t>Read Observing: * </a:t>
            </a:r>
            <a:r>
              <a:rPr lang="en-US" dirty="0" err="1" smtClean="0">
                <a:solidFill>
                  <a:srgbClr val="2A90C8"/>
                </a:solidFill>
              </a:rPr>
              <a:t>Tafkheem</a:t>
            </a:r>
            <a:r>
              <a:rPr lang="en-US" dirty="0" smtClean="0">
                <a:solidFill>
                  <a:srgbClr val="2A90C8"/>
                </a:solidFill>
              </a:rPr>
              <a:t>      ** </a:t>
            </a:r>
            <a:r>
              <a:rPr lang="en-US" dirty="0" err="1" smtClean="0">
                <a:solidFill>
                  <a:srgbClr val="2A90C8"/>
                </a:solidFill>
              </a:rPr>
              <a:t>Madd</a:t>
            </a:r>
            <a:r>
              <a:rPr lang="en-US" dirty="0" smtClean="0">
                <a:solidFill>
                  <a:srgbClr val="2A90C8"/>
                </a:solidFill>
              </a:rPr>
              <a:t>        *** </a:t>
            </a:r>
            <a:r>
              <a:rPr lang="en-US" dirty="0" err="1" smtClean="0">
                <a:solidFill>
                  <a:srgbClr val="2A90C8"/>
                </a:solidFill>
              </a:rPr>
              <a:t>Makharij</a:t>
            </a:r>
            <a:r>
              <a:rPr lang="en-US" dirty="0" smtClean="0">
                <a:solidFill>
                  <a:srgbClr val="2A90C8"/>
                </a:solidFill>
              </a:rPr>
              <a:t>/</a:t>
            </a:r>
            <a:r>
              <a:rPr lang="en-US" dirty="0" err="1" smtClean="0">
                <a:solidFill>
                  <a:srgbClr val="2A90C8"/>
                </a:solidFill>
              </a:rPr>
              <a:t>Sifaat</a:t>
            </a:r>
            <a:r>
              <a:rPr lang="en-US" dirty="0" smtClean="0">
                <a:solidFill>
                  <a:srgbClr val="2A90C8"/>
                </a:solidFill>
              </a:rPr>
              <a:t>,  Rules on 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61" y="313266"/>
            <a:ext cx="10353761" cy="1326321"/>
          </a:xfrm>
        </p:spPr>
        <p:txBody>
          <a:bodyPr/>
          <a:lstStyle/>
          <a:p>
            <a:r>
              <a:rPr lang="en-US" dirty="0" smtClean="0"/>
              <a:t>Essential Elements of Reform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5225" y="1519508"/>
            <a:ext cx="116103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Clear Qur’an </a:t>
            </a:r>
            <a:r>
              <a:rPr lang="en-US" sz="3600" dirty="0"/>
              <a:t>Curriculum </a:t>
            </a:r>
            <a:r>
              <a:rPr lang="en-US" sz="3600" dirty="0" smtClean="0"/>
              <a:t>Objectives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Designated Key Areas &amp; Core Content Standards</a:t>
            </a:r>
            <a:r>
              <a:rPr lang="en-US" sz="3600" dirty="0"/>
              <a:t> </a:t>
            </a:r>
            <a:endParaRPr lang="en-US" sz="3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Benchmarks and Grade </a:t>
            </a:r>
            <a:r>
              <a:rPr lang="en-US" sz="3600" dirty="0"/>
              <a:t>L</a:t>
            </a:r>
            <a:r>
              <a:rPr lang="en-US" sz="3600" dirty="0" smtClean="0"/>
              <a:t>evel Expectations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Measurable Learning Outcomes for Assessment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Qur’an </a:t>
            </a:r>
            <a:r>
              <a:rPr lang="en-US" sz="4000" dirty="0"/>
              <a:t>Teacher Professional </a:t>
            </a:r>
            <a:r>
              <a:rPr lang="en-US" sz="4000" dirty="0" smtClean="0"/>
              <a:t>Development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3006" y="4995333"/>
            <a:ext cx="111741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21" y="257263"/>
            <a:ext cx="10701867" cy="1326321"/>
          </a:xfrm>
        </p:spPr>
        <p:txBody>
          <a:bodyPr/>
          <a:lstStyle/>
          <a:p>
            <a:r>
              <a:rPr lang="en-US" dirty="0" smtClean="0"/>
              <a:t>Content Standards  and 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208" y="1467534"/>
            <a:ext cx="5496420" cy="478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</a:t>
            </a:r>
            <a:r>
              <a:rPr lang="en-US" sz="2800" b="1" dirty="0" smtClean="0">
                <a:solidFill>
                  <a:srgbClr val="00B0F0"/>
                </a:solidFill>
                <a:effectLst/>
              </a:rPr>
              <a:t>ontent standards</a:t>
            </a:r>
            <a:r>
              <a:rPr lang="en-US" sz="2800" dirty="0">
                <a:effectLst/>
              </a:rPr>
              <a:t>:</a:t>
            </a:r>
            <a:r>
              <a:rPr lang="en-US" sz="2800" dirty="0" smtClean="0">
                <a:effectLst/>
              </a:rPr>
              <a:t> </a:t>
            </a:r>
            <a:endParaRPr lang="en-US" sz="2800" dirty="0">
              <a:effectLst/>
            </a:endParaRPr>
          </a:p>
          <a:p>
            <a:r>
              <a:rPr lang="en-US" sz="2600" i="1" u="sng" dirty="0" smtClean="0">
                <a:effectLst/>
              </a:rPr>
              <a:t>Are </a:t>
            </a:r>
            <a:r>
              <a:rPr lang="en-US" sz="2600" b="1" i="1" u="sng" dirty="0" smtClean="0">
                <a:effectLst/>
              </a:rPr>
              <a:t>broad </a:t>
            </a:r>
            <a:r>
              <a:rPr lang="en-US" sz="2600" b="1" i="1" u="sng" dirty="0">
                <a:effectLst/>
              </a:rPr>
              <a:t>statements </a:t>
            </a:r>
            <a:r>
              <a:rPr lang="en-US" sz="2600" i="1" dirty="0" smtClean="0">
                <a:effectLst/>
              </a:rPr>
              <a:t>th</a:t>
            </a:r>
            <a:r>
              <a:rPr lang="en-US" sz="2600" dirty="0" smtClean="0">
                <a:effectLst/>
              </a:rPr>
              <a:t>at identify knowledge </a:t>
            </a:r>
            <a:r>
              <a:rPr lang="en-US" sz="2600" dirty="0">
                <a:effectLst/>
              </a:rPr>
              <a:t>and skills our students should acquire in the classroom</a:t>
            </a:r>
            <a:r>
              <a:rPr lang="en-US" sz="2600" dirty="0" smtClean="0">
                <a:effectLst/>
              </a:rPr>
              <a:t>.</a:t>
            </a:r>
          </a:p>
          <a:p>
            <a:r>
              <a:rPr lang="en-US" sz="2600" i="1" dirty="0" smtClean="0">
                <a:effectLst/>
              </a:rPr>
              <a:t>T</a:t>
            </a:r>
            <a:r>
              <a:rPr lang="en-US" sz="2600" dirty="0" smtClean="0">
                <a:effectLst/>
              </a:rPr>
              <a:t>hey </a:t>
            </a:r>
            <a:r>
              <a:rPr lang="en-US" sz="2600" dirty="0">
                <a:effectLst/>
              </a:rPr>
              <a:t>remain constant throughout </a:t>
            </a:r>
            <a:r>
              <a:rPr lang="en-US" sz="2600" dirty="0" smtClean="0">
                <a:effectLst/>
              </a:rPr>
              <a:t/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K-12</a:t>
            </a:r>
            <a:r>
              <a:rPr lang="en-US" sz="2600" dirty="0">
                <a:effectLst/>
              </a:rPr>
              <a:t>. What changes is the difficulty of the content and the complexity of student work</a:t>
            </a:r>
            <a:r>
              <a:rPr lang="en-US" sz="2600" dirty="0" smtClean="0">
                <a:effectLst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475" y="1517868"/>
            <a:ext cx="5889071" cy="477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/>
              </a:rPr>
              <a:t>Benchmarks</a:t>
            </a:r>
            <a:r>
              <a:rPr lang="en-US" sz="2800" dirty="0" smtClean="0">
                <a:effectLst/>
              </a:rPr>
              <a:t>: </a:t>
            </a:r>
            <a:endParaRPr lang="en-US" sz="2800" dirty="0">
              <a:effectLst/>
            </a:endParaRPr>
          </a:p>
          <a:p>
            <a:r>
              <a:rPr lang="en-US" sz="2600" u="sng" dirty="0" smtClean="0">
                <a:effectLst/>
              </a:rPr>
              <a:t>Detailed identifiers</a:t>
            </a:r>
            <a:r>
              <a:rPr lang="en-US" sz="2600" dirty="0" smtClean="0">
                <a:effectLst/>
              </a:rPr>
              <a:t> of </a:t>
            </a:r>
            <a:r>
              <a:rPr lang="en-US" sz="2600" dirty="0">
                <a:effectLst/>
              </a:rPr>
              <a:t>the knowledge and skills that students should acquire </a:t>
            </a:r>
            <a:r>
              <a:rPr lang="en-US" sz="2600" u="sng" dirty="0" smtClean="0">
                <a:effectLst/>
              </a:rPr>
              <a:t>per grade </a:t>
            </a:r>
            <a:r>
              <a:rPr lang="en-US" sz="2600" dirty="0" smtClean="0">
                <a:effectLst/>
              </a:rPr>
              <a:t>or a </a:t>
            </a:r>
            <a:r>
              <a:rPr lang="en-US" sz="2600" u="sng" dirty="0" smtClean="0">
                <a:effectLst/>
              </a:rPr>
              <a:t>spam of grades</a:t>
            </a:r>
            <a:r>
              <a:rPr lang="en-US" sz="2600" dirty="0" smtClean="0">
                <a:effectLst/>
              </a:rPr>
              <a:t>. </a:t>
            </a:r>
          </a:p>
          <a:p>
            <a:r>
              <a:rPr lang="en-US" sz="2600" dirty="0" smtClean="0"/>
              <a:t>They</a:t>
            </a:r>
            <a:r>
              <a:rPr lang="en-US" sz="2600" dirty="0">
                <a:effectLst/>
              </a:rPr>
              <a:t> </a:t>
            </a:r>
            <a:r>
              <a:rPr lang="en-US" sz="2600" i="1" dirty="0">
                <a:effectLst/>
              </a:rPr>
              <a:t>provide </a:t>
            </a:r>
            <a:r>
              <a:rPr lang="en-US" sz="2600" i="1" dirty="0" smtClean="0">
                <a:effectLst/>
              </a:rPr>
              <a:t>hierarchical learning targets </a:t>
            </a:r>
            <a:r>
              <a:rPr lang="en-US" sz="2600" i="1" dirty="0">
                <a:effectLst/>
              </a:rPr>
              <a:t>for a span of </a:t>
            </a:r>
            <a:r>
              <a:rPr lang="en-US" sz="2600" i="1" dirty="0" smtClean="0">
                <a:effectLst/>
              </a:rPr>
              <a:t>grades</a:t>
            </a:r>
            <a:r>
              <a:rPr lang="en-US" sz="2600" i="1" dirty="0">
                <a:effectLst/>
              </a:rPr>
              <a:t>, such as grades </a:t>
            </a:r>
            <a:r>
              <a:rPr lang="en-US" sz="2600" i="1" dirty="0" smtClean="0">
                <a:effectLst/>
              </a:rPr>
              <a:t>1-2 or 3-5</a:t>
            </a:r>
            <a:r>
              <a:rPr lang="en-US" sz="2600" dirty="0" smtClean="0">
                <a:effectLst/>
              </a:rPr>
              <a:t> </a:t>
            </a:r>
          </a:p>
          <a:p>
            <a:endParaRPr lang="en-US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64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28" y="-33879"/>
            <a:ext cx="10353761" cy="1032933"/>
          </a:xfrm>
        </p:spPr>
        <p:txBody>
          <a:bodyPr/>
          <a:lstStyle/>
          <a:p>
            <a:r>
              <a:rPr lang="en-US" dirty="0" smtClean="0"/>
              <a:t>Content Standards and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33" y="664452"/>
            <a:ext cx="5147732" cy="4809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Reading Content Standard</a:t>
            </a:r>
          </a:p>
          <a:p>
            <a:pPr marL="0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B0F0"/>
                </a:solidFill>
                <a:effectLst/>
              </a:rPr>
              <a:t>1. </a:t>
            </a:r>
            <a:r>
              <a:rPr lang="en-US" sz="2400" b="1" dirty="0" smtClean="0">
                <a:solidFill>
                  <a:srgbClr val="00B0F0"/>
                </a:solidFill>
                <a:effectLst/>
              </a:rPr>
              <a:t>Students can read words at a 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ffectLst/>
              </a:rPr>
              <a:t>   variety of levels of difficulty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ffectLst/>
              </a:rPr>
              <a:t>   observing related </a:t>
            </a:r>
            <a:r>
              <a:rPr lang="en-US" sz="2400" b="1" dirty="0" err="1" smtClean="0">
                <a:solidFill>
                  <a:srgbClr val="00B0F0"/>
                </a:solidFill>
                <a:effectLst/>
              </a:rPr>
              <a:t>Tajweed</a:t>
            </a:r>
            <a:r>
              <a:rPr lang="en-US" sz="2400" b="1" dirty="0" smtClean="0">
                <a:solidFill>
                  <a:srgbClr val="00B0F0"/>
                </a:solidFill>
                <a:effectLst/>
              </a:rPr>
              <a:t>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ffectLst/>
              </a:rPr>
              <a:t>   rules    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00B0F0"/>
                </a:solidFill>
                <a:effectLst/>
              </a:rPr>
              <a:t> </a:t>
            </a:r>
            <a:r>
              <a:rPr lang="en-US" sz="2900" dirty="0" smtClean="0">
                <a:solidFill>
                  <a:srgbClr val="00B0F0"/>
                </a:solidFill>
                <a:effectLst/>
              </a:rPr>
              <a:t>   </a:t>
            </a:r>
            <a:r>
              <a:rPr lang="en-US" sz="2900" dirty="0">
                <a:solidFill>
                  <a:srgbClr val="00B0F0"/>
                </a:solidFill>
              </a:rPr>
              <a:t/>
            </a:r>
            <a:br>
              <a:rPr lang="en-US" sz="2900" dirty="0">
                <a:solidFill>
                  <a:srgbClr val="00B0F0"/>
                </a:solidFill>
              </a:rPr>
            </a:br>
            <a:r>
              <a:rPr lang="en-US" sz="2900" dirty="0">
                <a:solidFill>
                  <a:srgbClr val="00B0F0"/>
                </a:solidFill>
                <a:effectLst/>
              </a:rPr>
              <a:t/>
            </a:r>
            <a:br>
              <a:rPr lang="en-US" sz="2900" dirty="0">
                <a:solidFill>
                  <a:srgbClr val="00B0F0"/>
                </a:solidFill>
                <a:effectLst/>
              </a:rPr>
            </a:br>
            <a:endParaRPr lang="en-US" sz="29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825" y="740293"/>
            <a:ext cx="7253266" cy="6036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ffectLst/>
              </a:rPr>
              <a:t>Reading Benchmarks Grades KG-1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  <a:effectLst/>
              </a:rPr>
              <a:t>1. Students can read words at a  variety of 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……:    </a:t>
            </a:r>
            <a:r>
              <a:rPr lang="en-US" sz="2200" dirty="0" smtClean="0">
                <a:solidFill>
                  <a:srgbClr val="00B0F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00B0F0"/>
                </a:solidFill>
                <a:effectLst/>
              </a:rPr>
            </a:br>
            <a:r>
              <a:rPr lang="en-US" sz="2200" dirty="0" smtClean="0">
                <a:solidFill>
                  <a:srgbClr val="00B0F0"/>
                </a:solidFill>
                <a:effectLst/>
              </a:rPr>
              <a:t>A</a:t>
            </a:r>
            <a:r>
              <a:rPr lang="en-US" sz="2200" dirty="0" smtClean="0">
                <a:effectLst/>
              </a:rPr>
              <a:t>. </a:t>
            </a:r>
            <a:r>
              <a:rPr lang="en-US" sz="2400" dirty="0" smtClean="0">
                <a:effectLst/>
              </a:rPr>
              <a:t>Students can identify Separate Arabic letters  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          and name it accurately</a:t>
            </a:r>
            <a:r>
              <a:rPr lang="en-US" sz="2200" dirty="0" smtClean="0">
                <a:effectLst/>
              </a:rPr>
              <a:t/>
            </a:r>
            <a:br>
              <a:rPr lang="en-US" sz="2200" dirty="0" smtClean="0">
                <a:effectLst/>
              </a:rPr>
            </a:br>
            <a:r>
              <a:rPr lang="en-US" sz="2200" dirty="0" smtClean="0">
                <a:solidFill>
                  <a:srgbClr val="2A90C8"/>
                </a:solidFill>
                <a:effectLst/>
              </a:rPr>
              <a:t>B</a:t>
            </a:r>
            <a:r>
              <a:rPr lang="en-US" sz="2200" dirty="0" smtClean="0">
                <a:effectLst/>
              </a:rPr>
              <a:t>.  </a:t>
            </a:r>
            <a:r>
              <a:rPr lang="en-US" sz="2400" dirty="0" smtClean="0">
                <a:effectLst/>
              </a:rPr>
              <a:t>Students can pronounce Arabic letters with             </a:t>
            </a:r>
            <a:r>
              <a:rPr lang="en-US" sz="2400" dirty="0" err="1" smtClean="0">
                <a:effectLst/>
              </a:rPr>
              <a:t>Harakat</a:t>
            </a:r>
            <a:r>
              <a:rPr lang="en-US" sz="2400" dirty="0" smtClean="0">
                <a:effectLst/>
              </a:rPr>
              <a:t> and </a:t>
            </a:r>
            <a:r>
              <a:rPr lang="en-US" sz="2400" dirty="0" err="1" smtClean="0">
                <a:effectLst/>
              </a:rPr>
              <a:t>Tanween</a:t>
            </a:r>
            <a:r>
              <a:rPr lang="en-US" sz="2400" dirty="0" smtClean="0">
                <a:effectLst/>
              </a:rPr>
              <a:t> </a:t>
            </a:r>
            <a:br>
              <a:rPr lang="en-US" sz="2400" dirty="0" smtClean="0">
                <a:effectLst/>
              </a:rPr>
            </a:br>
            <a:r>
              <a:rPr lang="en-US" sz="2200" dirty="0" smtClean="0">
                <a:solidFill>
                  <a:srgbClr val="00B0F0"/>
                </a:solidFill>
                <a:effectLst/>
              </a:rPr>
              <a:t>C</a:t>
            </a:r>
            <a:r>
              <a:rPr lang="en-US" sz="2200" dirty="0" smtClean="0">
                <a:effectLst/>
              </a:rPr>
              <a:t>. </a:t>
            </a:r>
            <a:r>
              <a:rPr lang="en-US" sz="2400" dirty="0" smtClean="0">
                <a:effectLst/>
              </a:rPr>
              <a:t>Students can identify different forms of Hamza   and pronounce it with </a:t>
            </a:r>
            <a:r>
              <a:rPr lang="en-US" sz="2400" dirty="0" err="1" smtClean="0">
                <a:effectLst/>
              </a:rPr>
              <a:t>Harakat</a:t>
            </a:r>
            <a:r>
              <a:rPr lang="en-US" sz="2400" dirty="0" smtClean="0">
                <a:effectLst/>
              </a:rPr>
              <a:t> and   </a:t>
            </a:r>
            <a:r>
              <a:rPr lang="en-US" sz="2400" dirty="0" err="1" smtClean="0">
                <a:effectLst/>
              </a:rPr>
              <a:t>Tanween</a:t>
            </a:r>
            <a:r>
              <a:rPr lang="en-US" sz="2400" dirty="0" smtClean="0">
                <a:effectLst/>
              </a:rPr>
              <a:t>. </a:t>
            </a:r>
            <a:br>
              <a:rPr lang="en-US" sz="2400" dirty="0" smtClean="0">
                <a:effectLst/>
              </a:rPr>
            </a:br>
            <a:r>
              <a:rPr lang="en-US" sz="2200" dirty="0" smtClean="0">
                <a:solidFill>
                  <a:srgbClr val="00B0F0"/>
                </a:solidFill>
                <a:effectLst/>
              </a:rPr>
              <a:t>D. </a:t>
            </a:r>
            <a:r>
              <a:rPr lang="en-US" sz="2400" dirty="0" smtClean="0">
                <a:effectLst/>
              </a:rPr>
              <a:t>Students can determine the first, middle &amp; last    letter when listening to a 3-letter word</a:t>
            </a:r>
            <a:br>
              <a:rPr lang="en-US" sz="2400" dirty="0" smtClean="0">
                <a:effectLst/>
              </a:rPr>
            </a:br>
            <a:r>
              <a:rPr lang="en-US" sz="2200" dirty="0" smtClean="0">
                <a:solidFill>
                  <a:srgbClr val="2A90C8"/>
                </a:solidFill>
                <a:effectLst/>
              </a:rPr>
              <a:t>E.</a:t>
            </a:r>
            <a:r>
              <a:rPr lang="en-US" sz="22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Students can sort letters into heavy/ light letters</a:t>
            </a:r>
            <a:br>
              <a:rPr lang="en-US" sz="2400" dirty="0" smtClean="0">
                <a:effectLst/>
              </a:rPr>
            </a:br>
            <a:r>
              <a:rPr lang="en-US" sz="2200" dirty="0" smtClean="0">
                <a:solidFill>
                  <a:srgbClr val="2A90C8"/>
                </a:solidFill>
                <a:effectLst/>
              </a:rPr>
              <a:t>F. </a:t>
            </a:r>
            <a:r>
              <a:rPr lang="en-US" sz="2400" dirty="0" smtClean="0">
                <a:effectLst/>
              </a:rPr>
              <a:t>Students can identify connected Arabic letters &amp; count and name the letters in words in the Qur’an</a:t>
            </a:r>
            <a:br>
              <a:rPr lang="en-US" sz="2400" dirty="0" smtClean="0">
                <a:effectLst/>
              </a:rPr>
            </a:b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87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3042" y="250042"/>
            <a:ext cx="67765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A90C8"/>
                </a:solidFill>
              </a:rPr>
              <a:t>G. </a:t>
            </a:r>
            <a:r>
              <a:rPr lang="en-US" sz="2400" dirty="0"/>
              <a:t>Students can pronounce words with </a:t>
            </a:r>
            <a:r>
              <a:rPr lang="en-US" sz="2400" dirty="0" err="1"/>
              <a:t>Hijaa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    reading </a:t>
            </a:r>
            <a:r>
              <a:rPr lang="en-US" sz="2400" dirty="0"/>
              <a:t>the letters from write to left</a:t>
            </a:r>
            <a:br>
              <a:rPr lang="en-US" sz="2400" dirty="0"/>
            </a:br>
            <a:r>
              <a:rPr lang="en-US" sz="2400" dirty="0" err="1">
                <a:solidFill>
                  <a:srgbClr val="00B0F0"/>
                </a:solidFill>
              </a:rPr>
              <a:t>H.</a:t>
            </a:r>
            <a:r>
              <a:rPr lang="en-US" sz="2400" dirty="0" err="1"/>
              <a:t>Students</a:t>
            </a:r>
            <a:r>
              <a:rPr lang="en-US" sz="2400" dirty="0"/>
              <a:t> can read 3-letter words without </a:t>
            </a:r>
            <a:endParaRPr lang="en-US" sz="2400" dirty="0" smtClean="0"/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Hijaa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00B0F0"/>
                </a:solidFill>
              </a:rPr>
              <a:t>I</a:t>
            </a:r>
            <a:r>
              <a:rPr lang="en-US" sz="2400" dirty="0"/>
              <a:t>. Students can read 3-letter </a:t>
            </a:r>
            <a:r>
              <a:rPr lang="en-US" sz="2400" dirty="0" smtClean="0"/>
              <a:t>&amp; 4-letter </a:t>
            </a:r>
            <a:r>
              <a:rPr lang="en-US" sz="2400" dirty="0"/>
              <a:t>words </a:t>
            </a:r>
            <a:endParaRPr lang="en-US" sz="2400" dirty="0" smtClean="0"/>
          </a:p>
          <a:p>
            <a:r>
              <a:rPr lang="en-US" sz="2400" dirty="0" smtClean="0"/>
              <a:t>   without </a:t>
            </a:r>
            <a:r>
              <a:rPr lang="en-US" sz="2400" dirty="0" err="1"/>
              <a:t>Hijaa</a:t>
            </a:r>
            <a:r>
              <a:rPr lang="en-US" sz="2400" dirty="0"/>
              <a:t>, observing </a:t>
            </a:r>
            <a:r>
              <a:rPr lang="en-US" sz="2400" dirty="0" err="1"/>
              <a:t>Tafkheem</a:t>
            </a:r>
            <a:r>
              <a:rPr lang="en-US" sz="2400" dirty="0"/>
              <a:t> and </a:t>
            </a:r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Tarqeeq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. Students can find words with </a:t>
            </a:r>
            <a:r>
              <a:rPr lang="en-US" sz="2400" dirty="0" err="1"/>
              <a:t>Harakat</a:t>
            </a:r>
            <a:r>
              <a:rPr lang="en-US" sz="2400" dirty="0"/>
              <a:t>  </a:t>
            </a:r>
            <a:r>
              <a:rPr lang="en-US" sz="2400" dirty="0" smtClean="0"/>
              <a:t>&amp;  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Tanween</a:t>
            </a:r>
            <a:r>
              <a:rPr lang="en-US" sz="2400" dirty="0" smtClean="0"/>
              <a:t> </a:t>
            </a:r>
            <a:r>
              <a:rPr lang="en-US" sz="2400" dirty="0"/>
              <a:t>in the Qur’an</a:t>
            </a:r>
            <a:br>
              <a:rPr lang="en-US" sz="2400" dirty="0"/>
            </a:br>
            <a:r>
              <a:rPr lang="en-US" sz="2400" dirty="0">
                <a:solidFill>
                  <a:srgbClr val="00B0F0"/>
                </a:solidFill>
              </a:rPr>
              <a:t>K. </a:t>
            </a:r>
            <a:r>
              <a:rPr lang="en-US" sz="2400" dirty="0"/>
              <a:t>Students can break down words into </a:t>
            </a:r>
            <a:endParaRPr lang="en-US" sz="2400" dirty="0" smtClean="0"/>
          </a:p>
          <a:p>
            <a:r>
              <a:rPr lang="en-US" sz="2400" dirty="0" smtClean="0"/>
              <a:t>    component </a:t>
            </a:r>
            <a:r>
              <a:rPr lang="en-US" sz="2400" dirty="0"/>
              <a:t>letters and compose words from </a:t>
            </a:r>
            <a:endParaRPr lang="en-US" sz="2400" dirty="0" smtClean="0"/>
          </a:p>
          <a:p>
            <a:r>
              <a:rPr lang="en-US" sz="2400" dirty="0" smtClean="0"/>
              <a:t>    separate </a:t>
            </a:r>
            <a:r>
              <a:rPr lang="en-US" sz="2400" dirty="0"/>
              <a:t>letters </a:t>
            </a:r>
            <a:br>
              <a:rPr lang="en-US" sz="2400" dirty="0"/>
            </a:br>
            <a:r>
              <a:rPr lang="en-US" sz="2400" dirty="0">
                <a:solidFill>
                  <a:srgbClr val="2A90C8"/>
                </a:solidFill>
              </a:rPr>
              <a:t>L. </a:t>
            </a:r>
            <a:r>
              <a:rPr lang="en-US" sz="2400" dirty="0"/>
              <a:t>Students can experiment making new words </a:t>
            </a:r>
            <a:endParaRPr lang="en-US" sz="2400" dirty="0" smtClean="0"/>
          </a:p>
          <a:p>
            <a:r>
              <a:rPr lang="en-US" sz="2400" dirty="0" smtClean="0"/>
              <a:t>    by </a:t>
            </a:r>
            <a:r>
              <a:rPr lang="en-US" sz="2400" dirty="0"/>
              <a:t>changing the middle letter</a:t>
            </a:r>
            <a:br>
              <a:rPr lang="en-US" sz="2400" dirty="0"/>
            </a:br>
            <a:r>
              <a:rPr lang="en-US" sz="2400" dirty="0">
                <a:solidFill>
                  <a:srgbClr val="2A90C8"/>
                </a:solidFill>
              </a:rPr>
              <a:t>L</a:t>
            </a:r>
            <a:r>
              <a:rPr lang="en-US" sz="2400" dirty="0"/>
              <a:t>. Students can identify heavy and light letters </a:t>
            </a:r>
            <a:endParaRPr lang="en-US" sz="2400" dirty="0" smtClean="0"/>
          </a:p>
          <a:p>
            <a:r>
              <a:rPr lang="en-US" sz="2400" dirty="0" smtClean="0"/>
              <a:t>    in </a:t>
            </a:r>
            <a:r>
              <a:rPr lang="en-US" sz="2400" dirty="0"/>
              <a:t>the word and draw  diagrams illustrating </a:t>
            </a:r>
            <a:endParaRPr lang="en-US" sz="2400" dirty="0" smtClean="0"/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Tafkheem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Tarqeeq</a:t>
            </a:r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267" y="372533"/>
            <a:ext cx="531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……. Reading Benchmarks KG-1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4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95" y="152396"/>
            <a:ext cx="10753272" cy="1326321"/>
          </a:xfrm>
        </p:spPr>
        <p:txBody>
          <a:bodyPr/>
          <a:lstStyle/>
          <a:p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Measurable  Learning  Outcome  </a:t>
            </a:r>
            <a:endParaRPr lang="en-US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133" y="1254534"/>
            <a:ext cx="113199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000" b="1" dirty="0" smtClean="0">
                <a:solidFill>
                  <a:srgbClr val="00B0F0"/>
                </a:solidFill>
              </a:rPr>
              <a:t>A “Learning Outcome” should </a:t>
            </a:r>
            <a:r>
              <a:rPr lang="en-US" sz="3000" b="1" dirty="0">
                <a:solidFill>
                  <a:srgbClr val="00B0F0"/>
                </a:solidFill>
              </a:rPr>
              <a:t>start with an </a:t>
            </a:r>
            <a:r>
              <a:rPr lang="en-US" sz="3000" b="1" u="sng" dirty="0" smtClean="0">
                <a:solidFill>
                  <a:srgbClr val="00B0F0"/>
                </a:solidFill>
              </a:rPr>
              <a:t>Action Verb </a:t>
            </a:r>
            <a:r>
              <a:rPr lang="en-US" sz="3000" b="1" dirty="0" smtClean="0">
                <a:solidFill>
                  <a:srgbClr val="00B0F0"/>
                </a:solidFill>
              </a:rPr>
              <a:t>that </a:t>
            </a:r>
            <a:r>
              <a:rPr lang="en-US" sz="3000" b="1" dirty="0">
                <a:solidFill>
                  <a:srgbClr val="00B0F0"/>
                </a:solidFill>
              </a:rPr>
              <a:t>suggests a particular measurement method. </a:t>
            </a:r>
            <a:r>
              <a:rPr lang="ar-EG" sz="2800" dirty="0" smtClean="0">
                <a:solidFill>
                  <a:srgbClr val="00B0F0"/>
                </a:solidFill>
              </a:rPr>
              <a:t/>
            </a:r>
            <a:br>
              <a:rPr lang="ar-EG" sz="2800" dirty="0" smtClean="0">
                <a:solidFill>
                  <a:srgbClr val="00B0F0"/>
                </a:solidFill>
              </a:rPr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outcome starting with the verb "</a:t>
            </a:r>
            <a:r>
              <a:rPr lang="en-US" sz="2800" dirty="0">
                <a:solidFill>
                  <a:srgbClr val="00B0F0"/>
                </a:solidFill>
              </a:rPr>
              <a:t>list</a:t>
            </a:r>
            <a:r>
              <a:rPr lang="en-US" sz="2800" dirty="0"/>
              <a:t>" could be measured by </a:t>
            </a:r>
            <a:r>
              <a:rPr lang="en-US" sz="2800" dirty="0" smtClean="0"/>
              <a:t>a  </a:t>
            </a:r>
            <a:r>
              <a:rPr lang="en-US" sz="2800" dirty="0"/>
              <a:t>question in which the students produce a list of desired knowledge or skills they have learned</a:t>
            </a:r>
            <a:r>
              <a:rPr lang="en-US" sz="2800" dirty="0" smtClean="0"/>
              <a:t>. (e.g. List letters of </a:t>
            </a:r>
            <a:r>
              <a:rPr lang="en-US" sz="2800" dirty="0" err="1" smtClean="0"/>
              <a:t>Tafkheem</a:t>
            </a:r>
            <a:r>
              <a:rPr lang="en-US" sz="2800" dirty="0" smtClean="0"/>
              <a:t> </a:t>
            </a:r>
            <a:r>
              <a:rPr lang="ar-EG" sz="2800" dirty="0" smtClean="0"/>
              <a:t>حروف الاستعلاء</a:t>
            </a:r>
            <a:r>
              <a:rPr lang="en-US" sz="2800" dirty="0" smtClean="0"/>
              <a:t> or letters of </a:t>
            </a:r>
            <a:r>
              <a:rPr lang="en-US" sz="2800" dirty="0" err="1" smtClean="0"/>
              <a:t>Idgham</a:t>
            </a:r>
            <a:r>
              <a:rPr lang="en-US" sz="2800" dirty="0" smtClean="0"/>
              <a:t> </a:t>
            </a:r>
            <a:r>
              <a:rPr lang="ar-EG" sz="2800" dirty="0" smtClean="0"/>
              <a:t>حروف الادغام</a:t>
            </a:r>
            <a:r>
              <a:rPr lang="en-US" sz="2800" dirty="0" smtClean="0"/>
              <a:t>)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outcome starting with the verb "</a:t>
            </a:r>
            <a:r>
              <a:rPr lang="en-US" sz="2800" dirty="0">
                <a:solidFill>
                  <a:srgbClr val="00B0F0"/>
                </a:solidFill>
              </a:rPr>
              <a:t>demonstrate</a:t>
            </a:r>
            <a:r>
              <a:rPr lang="en-US" sz="2800" dirty="0"/>
              <a:t>" suggests that students would have to perform </a:t>
            </a:r>
            <a:r>
              <a:rPr lang="en-US" sz="2800" dirty="0" smtClean="0"/>
              <a:t>a demonstration </a:t>
            </a:r>
            <a:r>
              <a:rPr lang="en-US" sz="2800" dirty="0"/>
              <a:t>of a skill they have learned (e.g. </a:t>
            </a:r>
            <a:r>
              <a:rPr lang="en-US" sz="2800" dirty="0" smtClean="0"/>
              <a:t>Recite observing Rules of Noon</a:t>
            </a:r>
            <a:r>
              <a:rPr lang="ar-EG" sz="2800" dirty="0" smtClean="0"/>
              <a:t>مراعاة أحكام النون)</a:t>
            </a:r>
            <a:r>
              <a:rPr lang="en-US" sz="2800" dirty="0" smtClean="0"/>
              <a:t>)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068" y="811988"/>
            <a:ext cx="11396132" cy="5427134"/>
          </a:xfrm>
        </p:spPr>
        <p:txBody>
          <a:bodyPr>
            <a:normAutofit fontScale="77500" lnSpcReduction="20000"/>
          </a:bodyPr>
          <a:lstStyle/>
          <a:p>
            <a:r>
              <a:rPr lang="en-US" sz="4700" b="1" dirty="0" smtClean="0">
                <a:effectLst/>
              </a:rPr>
              <a:t>Measurable Verbs </a:t>
            </a:r>
            <a:r>
              <a:rPr lang="en-US" sz="4700" b="1" dirty="0">
                <a:effectLst/>
              </a:rPr>
              <a:t>to Assess Learning </a:t>
            </a:r>
            <a:r>
              <a:rPr lang="en-US" sz="4100" b="1" dirty="0">
                <a:effectLst/>
              </a:rPr>
              <a:t>Outcomes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600" b="1" dirty="0">
                <a:solidFill>
                  <a:srgbClr val="00B0F0"/>
                </a:solidFill>
              </a:rPr>
              <a:t>Bloom’s </a:t>
            </a:r>
            <a:r>
              <a:rPr lang="en-US" sz="4600" b="1" dirty="0" smtClean="0">
                <a:solidFill>
                  <a:srgbClr val="00B0F0"/>
                </a:solidFill>
              </a:rPr>
              <a:t>Taxonomy</a:t>
            </a:r>
            <a:endParaRPr lang="ar-EG" sz="4600" b="1" dirty="0">
              <a:solidFill>
                <a:srgbClr val="00B0F0"/>
              </a:solidFill>
            </a:endParaRPr>
          </a:p>
          <a:p>
            <a:pPr algn="l"/>
            <a:endParaRPr lang="ar-EG" sz="3600" dirty="0">
              <a:effectLst/>
            </a:endParaRPr>
          </a:p>
          <a:p>
            <a:pPr algn="l">
              <a:lnSpc>
                <a:spcPct val="160000"/>
              </a:lnSpc>
            </a:pPr>
            <a:r>
              <a:rPr lang="en-US" sz="3500" dirty="0" smtClean="0">
                <a:effectLst/>
              </a:rPr>
              <a:t>A </a:t>
            </a:r>
            <a:r>
              <a:rPr lang="en-US" sz="3500" dirty="0">
                <a:effectLst/>
              </a:rPr>
              <a:t>group of educators, led by Benjamin </a:t>
            </a:r>
            <a:r>
              <a:rPr lang="en-US" sz="3500" dirty="0" smtClean="0">
                <a:effectLst/>
              </a:rPr>
              <a:t>Bloom (1956), </a:t>
            </a:r>
            <a:r>
              <a:rPr lang="en-US" sz="3500" dirty="0">
                <a:effectLst/>
              </a:rPr>
              <a:t>identified a </a:t>
            </a:r>
            <a:r>
              <a:rPr lang="en-US" sz="3500" u="sng" dirty="0">
                <a:effectLst/>
              </a:rPr>
              <a:t>hierarchy of six categories of cognitive </a:t>
            </a:r>
            <a:r>
              <a:rPr lang="en-US" sz="3500" u="sng" dirty="0" smtClean="0">
                <a:effectLst/>
              </a:rPr>
              <a:t>skills</a:t>
            </a:r>
            <a:r>
              <a:rPr lang="en-US" sz="3500" dirty="0" smtClean="0">
                <a:effectLst/>
              </a:rPr>
              <a:t>; </a:t>
            </a:r>
            <a:r>
              <a:rPr lang="en-US" sz="3500" dirty="0">
                <a:effectLst/>
              </a:rPr>
              <a:t>knowledge, comprehension, application, analysis, synthesis and </a:t>
            </a:r>
            <a:r>
              <a:rPr lang="en-US" sz="3500" dirty="0" smtClean="0">
                <a:effectLst/>
              </a:rPr>
              <a:t>evaluation, with </a:t>
            </a:r>
            <a:r>
              <a:rPr lang="en-US" sz="3600" dirty="0" smtClean="0">
                <a:effectLst/>
              </a:rPr>
              <a:t>a </a:t>
            </a:r>
            <a:r>
              <a:rPr lang="en-US" sz="3600" dirty="0">
                <a:effectLst/>
              </a:rPr>
              <a:t>list of </a:t>
            </a:r>
            <a:r>
              <a:rPr lang="en-US" sz="3600" u="sng" dirty="0">
                <a:effectLst/>
              </a:rPr>
              <a:t>measurable verbs</a:t>
            </a: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under each category to assess </a:t>
            </a:r>
            <a:r>
              <a:rPr lang="en-US" sz="3600" dirty="0">
                <a:effectLst/>
              </a:rPr>
              <a:t>learning </a:t>
            </a:r>
            <a:r>
              <a:rPr lang="en-US" sz="3600" dirty="0" smtClean="0">
                <a:effectLst/>
              </a:rPr>
              <a:t>outcomes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293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7" y="296085"/>
            <a:ext cx="11940631" cy="6285533"/>
          </a:xfrm>
        </p:spPr>
      </p:pic>
      <p:sp>
        <p:nvSpPr>
          <p:cNvPr id="4" name="AutoShape 2" descr="Bloomtaxonomy"/>
          <p:cNvSpPr>
            <a:spLocks noChangeAspect="1" noChangeArrowheads="1"/>
          </p:cNvSpPr>
          <p:nvPr/>
        </p:nvSpPr>
        <p:spPr bwMode="auto">
          <a:xfrm>
            <a:off x="155575" y="-1600200"/>
            <a:ext cx="6238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Qur’an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7" y="1932435"/>
            <a:ext cx="9692641" cy="36951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Enhancing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our students’ ability to access the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Holy Qur’an guards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their faith &amp;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builds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their true Muslim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character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0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499461"/>
            <a:ext cx="11912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457200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Essential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</a:p>
          <a:p>
            <a:pPr marL="800100" indent="-457200">
              <a:lnSpc>
                <a:spcPct val="150000"/>
              </a:lnSpc>
            </a:pPr>
            <a:r>
              <a:rPr lang="en-US" sz="3600" dirty="0" smtClean="0"/>
              <a:t>Bottom skills in Bloom's Taxonomy require </a:t>
            </a:r>
            <a:r>
              <a:rPr lang="en-US" sz="3600" dirty="0"/>
              <a:t>students </a:t>
            </a:r>
            <a:r>
              <a:rPr lang="en-US" sz="3600" dirty="0" smtClean="0"/>
              <a:t>to:</a:t>
            </a:r>
          </a:p>
          <a:p>
            <a:pPr>
              <a:lnSpc>
                <a:spcPct val="150000"/>
              </a:lnSpc>
            </a:pPr>
            <a:r>
              <a:rPr lang="en-US" sz="48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Remember</a:t>
            </a:r>
            <a:r>
              <a:rPr lang="en-US" sz="3600" dirty="0" smtClean="0"/>
              <a:t> (repeat, recall, list, define … )     </a:t>
            </a:r>
          </a:p>
          <a:p>
            <a:r>
              <a:rPr lang="en-US" sz="48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Understand</a:t>
            </a:r>
            <a:r>
              <a:rPr lang="en-US" sz="3600" dirty="0" smtClean="0"/>
              <a:t> (describe, identify, select, explain,  </a:t>
            </a:r>
          </a:p>
          <a:p>
            <a:r>
              <a:rPr lang="en-US" sz="3600" dirty="0" smtClean="0"/>
              <a:t>   classify …)</a:t>
            </a:r>
            <a:endParaRPr lang="en-US" sz="3600" dirty="0"/>
          </a:p>
          <a:p>
            <a:r>
              <a:rPr lang="en-US" sz="48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Apply</a:t>
            </a:r>
            <a:r>
              <a:rPr lang="en-US" sz="3600" dirty="0" smtClean="0"/>
              <a:t> - Use information in new situation( implement, </a:t>
            </a:r>
          </a:p>
          <a:p>
            <a:r>
              <a:rPr lang="en-US" sz="3600" dirty="0" smtClean="0"/>
              <a:t>  solve, interpret, sketch…).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53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186182"/>
            <a:ext cx="11912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457200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Essential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</a:p>
          <a:p>
            <a:pPr marL="800100" indent="-457200"/>
            <a:r>
              <a:rPr lang="en-US" sz="3600" dirty="0"/>
              <a:t>T</a:t>
            </a:r>
            <a:r>
              <a:rPr lang="en-US" sz="3600" dirty="0" smtClean="0"/>
              <a:t>op skills in Bloom's Taxonomy require </a:t>
            </a:r>
            <a:r>
              <a:rPr lang="en-US" sz="3600" dirty="0"/>
              <a:t>students </a:t>
            </a:r>
            <a:r>
              <a:rPr lang="en-US" sz="3600" dirty="0" smtClean="0"/>
              <a:t>to: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8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Evaluate</a:t>
            </a:r>
            <a:r>
              <a:rPr lang="en-US" sz="3600" dirty="0" smtClean="0"/>
              <a:t> - Make </a:t>
            </a:r>
            <a:r>
              <a:rPr lang="en-US" sz="3600" dirty="0"/>
              <a:t>a </a:t>
            </a:r>
            <a:r>
              <a:rPr lang="en-US" sz="3600" dirty="0" smtClean="0"/>
              <a:t>choice </a:t>
            </a:r>
            <a:r>
              <a:rPr lang="en-US" sz="3600" dirty="0"/>
              <a:t>between </a:t>
            </a:r>
            <a:r>
              <a:rPr lang="en-US" sz="3600" dirty="0" smtClean="0"/>
              <a:t>options based on </a:t>
            </a:r>
          </a:p>
          <a:p>
            <a:r>
              <a:rPr lang="en-US" sz="3600" dirty="0" smtClean="0"/>
              <a:t>   criteria (select, defend, argue, support…)</a:t>
            </a:r>
          </a:p>
          <a:p>
            <a:r>
              <a:rPr lang="en-US" sz="48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Analyze</a:t>
            </a:r>
            <a:r>
              <a:rPr lang="en-US" sz="3600" dirty="0" smtClean="0"/>
              <a:t> - Develop </a:t>
            </a:r>
            <a:r>
              <a:rPr lang="en-US" sz="3600" dirty="0"/>
              <a:t>a </a:t>
            </a:r>
            <a:r>
              <a:rPr lang="en-US" sz="3600" dirty="0" smtClean="0"/>
              <a:t>conclusion through questioning  </a:t>
            </a:r>
          </a:p>
          <a:p>
            <a:r>
              <a:rPr lang="en-US" sz="3600" dirty="0" smtClean="0"/>
              <a:t> (Differentiate, relate, compare, contrast, distinguish)</a:t>
            </a:r>
          </a:p>
          <a:p>
            <a:r>
              <a:rPr lang="en-US" sz="4800" dirty="0"/>
              <a:t>.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Create </a:t>
            </a:r>
            <a:r>
              <a:rPr lang="en-US" sz="3600" dirty="0" smtClean="0"/>
              <a:t>– Produce original work ( Design, Develop, </a:t>
            </a:r>
          </a:p>
          <a:p>
            <a:r>
              <a:rPr lang="en-US" sz="3600" dirty="0" smtClean="0"/>
              <a:t>   construct, formulate, author)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06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4" y="118532"/>
            <a:ext cx="11946467" cy="1326321"/>
          </a:xfrm>
        </p:spPr>
        <p:txBody>
          <a:bodyPr/>
          <a:lstStyle/>
          <a:p>
            <a:r>
              <a:rPr lang="en-US" sz="3200" dirty="0" smtClean="0"/>
              <a:t>Reading and </a:t>
            </a:r>
            <a:r>
              <a:rPr lang="en-US" sz="3200" dirty="0" err="1" smtClean="0"/>
              <a:t>Tilawa</a:t>
            </a:r>
            <a:r>
              <a:rPr lang="en-US" sz="3200" dirty="0" smtClean="0"/>
              <a:t> Benchmarks Sequencing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31221"/>
              </p:ext>
            </p:extLst>
          </p:nvPr>
        </p:nvGraphicFramePr>
        <p:xfrm>
          <a:off x="203196" y="1447800"/>
          <a:ext cx="11760200" cy="523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8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8687808"/>
              </p:ext>
            </p:extLst>
          </p:nvPr>
        </p:nvGraphicFramePr>
        <p:xfrm>
          <a:off x="275573" y="551145"/>
          <a:ext cx="11323528" cy="583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6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211756" y="1934679"/>
            <a:ext cx="11694694" cy="4417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Learning Outcomes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√</a:t>
            </a:r>
            <a:endParaRPr lang="en-US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Annual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Unit Plans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Lesson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Teaching Methods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Learning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2" y="1246411"/>
            <a:ext cx="11569566" cy="4649001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 Bonding with the Qur’an ,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Adab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with the Qur’an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 Fluent reading with proper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Tajweed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 Knowledge / Understanding / Making Connections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 Memorization  </a:t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 Acting upon the Qur’an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723" y="468818"/>
            <a:ext cx="10728477" cy="1191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General Desired Learning Outcomes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2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302098"/>
            <a:ext cx="10405408" cy="1143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Introductory Activity</a:t>
            </a:r>
            <a:endParaRPr lang="en-US" dirty="0"/>
          </a:p>
        </p:txBody>
      </p:sp>
      <p:sp>
        <p:nvSpPr>
          <p:cNvPr id="4" name="Flowchart: Delay 3"/>
          <p:cNvSpPr/>
          <p:nvPr/>
        </p:nvSpPr>
        <p:spPr>
          <a:xfrm rot="16200000">
            <a:off x="2873826" y="3483431"/>
            <a:ext cx="3222171" cy="3004457"/>
          </a:xfrm>
          <a:prstGeom prst="flowChartDela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16200000">
            <a:off x="7279386" y="4327184"/>
            <a:ext cx="2348916" cy="2190206"/>
          </a:xfrm>
          <a:prstGeom prst="flowChartDela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116" y="5547362"/>
            <a:ext cx="1149532" cy="1049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9982" y="5547361"/>
            <a:ext cx="1149532" cy="1049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8174" y="5547360"/>
            <a:ext cx="1149532" cy="1049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3E5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5960078"/>
              </p:ext>
            </p:extLst>
          </p:nvPr>
        </p:nvGraphicFramePr>
        <p:xfrm>
          <a:off x="275573" y="551145"/>
          <a:ext cx="11323528" cy="583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0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 </a:t>
            </a:r>
            <a:r>
              <a:rPr lang="en-US" dirty="0"/>
              <a:t>Curriculum Mapping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540268" cy="3695136"/>
          </a:xfrm>
        </p:spPr>
        <p:txBody>
          <a:bodyPr/>
          <a:lstStyle/>
          <a:p>
            <a:r>
              <a:rPr lang="en-US" dirty="0" smtClean="0"/>
              <a:t> Identify Desired Outcomes</a:t>
            </a:r>
          </a:p>
          <a:p>
            <a:r>
              <a:rPr lang="en-US" dirty="0" smtClean="0"/>
              <a:t> Design the Curriculum with the   End in Mind: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“Backward designing”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3" b="7007"/>
          <a:stretch/>
        </p:blipFill>
        <p:spPr>
          <a:xfrm>
            <a:off x="711202" y="1215712"/>
            <a:ext cx="10667729" cy="5579533"/>
          </a:xfrm>
        </p:spPr>
      </p:pic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785910" y="69751"/>
            <a:ext cx="10353761" cy="1326321"/>
          </a:xfrm>
        </p:spPr>
        <p:txBody>
          <a:bodyPr/>
          <a:lstStyle/>
          <a:p>
            <a:r>
              <a:rPr lang="en-US" sz="4000" dirty="0" smtClean="0">
                <a:solidFill>
                  <a:srgbClr val="2D98D3"/>
                </a:solidFill>
                <a:latin typeface="Arial Narrow" panose="020B0606020202030204" pitchFamily="34" charset="0"/>
              </a:rPr>
              <a:t>Road Map For Articulating K-12 </a:t>
            </a:r>
            <a:br>
              <a:rPr lang="en-US" sz="4000" dirty="0" smtClean="0">
                <a:solidFill>
                  <a:srgbClr val="2D98D3"/>
                </a:solidFill>
                <a:latin typeface="Arial Narrow" panose="020B0606020202030204" pitchFamily="34" charset="0"/>
              </a:rPr>
            </a:br>
            <a:r>
              <a:rPr lang="en-US" sz="4000" dirty="0" smtClean="0">
                <a:solidFill>
                  <a:srgbClr val="2D98D3"/>
                </a:solidFill>
                <a:latin typeface="Arial Narrow" panose="020B0606020202030204" pitchFamily="34" charset="0"/>
              </a:rPr>
              <a:t>Qur’an </a:t>
            </a:r>
            <a:r>
              <a:rPr lang="en-US" sz="4000" dirty="0" err="1" smtClean="0">
                <a:solidFill>
                  <a:srgbClr val="2D98D3"/>
                </a:solidFill>
                <a:latin typeface="Arial Narrow" panose="020B0606020202030204" pitchFamily="34" charset="0"/>
              </a:rPr>
              <a:t>Curriculm</a:t>
            </a:r>
            <a:endParaRPr lang="en-US" sz="4000" dirty="0">
              <a:solidFill>
                <a:srgbClr val="2D98D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09009" y="5568023"/>
            <a:ext cx="3299015" cy="668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Identifying Key Content Areas </a:t>
            </a:r>
          </a:p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of the Qur’an curriculum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12746" y="4898878"/>
            <a:ext cx="4716735" cy="643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Designating the Desired objectives in Each Area and Setting Content Standards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22600" y="3765175"/>
            <a:ext cx="223968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Sequencing Grade Level Objectives 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1068" y="2905503"/>
            <a:ext cx="4256626" cy="80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Aligning Standards/ Benchmarks/ Learning Outcomes per  Grade or Stage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16701" y="2301475"/>
            <a:ext cx="2558007" cy="702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Setting Annual Plan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81068" y="1855693"/>
            <a:ext cx="537882" cy="5378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7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522" y="1424538"/>
            <a:ext cx="9001462" cy="3548465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Qur’an Curriculum </a:t>
            </a:r>
            <a:r>
              <a:rPr lang="en-US" dirty="0" smtClean="0"/>
              <a:t>Outline :  Key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5009" y="1546818"/>
            <a:ext cx="4620126" cy="312143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800" dirty="0" smtClean="0"/>
              <a:t>Key Content Areas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5" y="436851"/>
            <a:ext cx="8017869" cy="6002450"/>
          </a:xfrm>
        </p:spPr>
      </p:pic>
    </p:spTree>
    <p:extLst>
      <p:ext uri="{BB962C8B-B14F-4D97-AF65-F5344CB8AC3E}">
        <p14:creationId xmlns:p14="http://schemas.microsoft.com/office/powerpoint/2010/main" val="19315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23973</TotalTime>
  <Words>684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Damask</vt:lpstr>
      <vt:lpstr>Optimizing   the Learning outcomes  in Quran Class</vt:lpstr>
      <vt:lpstr>Qur’an Education</vt:lpstr>
      <vt:lpstr>- Bonding with the Qur’an , Adab with the Qur’an - Fluent reading with proper Tajweed  - Knowledge / Understanding / Making Connections  - Memorization   - Acting upon the Qur’an</vt:lpstr>
      <vt:lpstr>PowerPoint Presentation</vt:lpstr>
      <vt:lpstr>PowerPoint Presentation</vt:lpstr>
      <vt:lpstr> Curriculum Mapping </vt:lpstr>
      <vt:lpstr>Road Map For Articulating K-12  Qur’an Curriculm</vt:lpstr>
      <vt:lpstr>Qur’an Curriculum Outline :  Key Areas</vt:lpstr>
      <vt:lpstr>Key Content Areas</vt:lpstr>
      <vt:lpstr>Setting  clear  Specific benchmarks  in  Each  Area</vt:lpstr>
      <vt:lpstr>Reading &amp; Tilawa  benchmarks</vt:lpstr>
      <vt:lpstr>Nuraniya Integration </vt:lpstr>
      <vt:lpstr>Essential Elements of Reform</vt:lpstr>
      <vt:lpstr>Content Standards  and  Benchmarks</vt:lpstr>
      <vt:lpstr>Content Standards and Benchmarks</vt:lpstr>
      <vt:lpstr>PowerPoint Presentation</vt:lpstr>
      <vt:lpstr>Measurable  Learning  Outcome  </vt:lpstr>
      <vt:lpstr>PowerPoint Presentation</vt:lpstr>
      <vt:lpstr>PowerPoint Presentation</vt:lpstr>
      <vt:lpstr>PowerPoint Presentation</vt:lpstr>
      <vt:lpstr>PowerPoint Presentation</vt:lpstr>
      <vt:lpstr>Reading and Tilawa Benchmarks Sequencing</vt:lpstr>
      <vt:lpstr>PowerPoint Presentation</vt:lpstr>
      <vt:lpstr>Planning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management</dc:title>
  <dc:creator>Hakem</dc:creator>
  <cp:lastModifiedBy>Dalia El-Deeb</cp:lastModifiedBy>
  <cp:revision>181</cp:revision>
  <dcterms:created xsi:type="dcterms:W3CDTF">2016-08-20T21:01:39Z</dcterms:created>
  <dcterms:modified xsi:type="dcterms:W3CDTF">2017-01-03T15:56:45Z</dcterms:modified>
</cp:coreProperties>
</file>