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5" r:id="rId5"/>
    <p:sldId id="259" r:id="rId6"/>
    <p:sldId id="260" r:id="rId7"/>
    <p:sldId id="261" r:id="rId8"/>
    <p:sldId id="263" r:id="rId9"/>
    <p:sldId id="262" r:id="rId10"/>
    <p:sldId id="264"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68"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72" d="100"/>
          <a:sy n="72" d="100"/>
        </p:scale>
        <p:origin x="64" y="9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11/1/2016</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11/1/2016</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11/1/2016</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tmp"/><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2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2.xml"/><Relationship Id="rId5" Type="http://schemas.openxmlformats.org/officeDocument/2006/relationships/image" Target="../media/image58.jpg"/><Relationship Id="rId4" Type="http://schemas.openxmlformats.org/officeDocument/2006/relationships/image" Target="../media/image57.jp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bing.com/videos/search?q=baroque+largo+music&amp;&amp;view=detail&amp;mid=7E1B037935392D3966CE7E1B037935392D3966CE&amp;FORM=VRDGA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Enriching our curriculum through the arts</a:t>
            </a:r>
          </a:p>
        </p:txBody>
      </p:sp>
      <p:sp>
        <p:nvSpPr>
          <p:cNvPr id="3" name="Subtitle 2"/>
          <p:cNvSpPr>
            <a:spLocks noGrp="1"/>
          </p:cNvSpPr>
          <p:nvPr>
            <p:ph type="subTitle" idx="1"/>
          </p:nvPr>
        </p:nvSpPr>
        <p:spPr/>
        <p:txBody>
          <a:bodyPr/>
          <a:lstStyle/>
          <a:p>
            <a:r>
              <a:rPr lang="en-US" dirty="0"/>
              <a:t>Practical applications for </a:t>
            </a:r>
            <a:r>
              <a:rPr lang="en-US"/>
              <a:t>Islamic schools</a:t>
            </a:r>
          </a:p>
        </p:txBody>
      </p:sp>
    </p:spTree>
    <p:extLst>
      <p:ext uri="{BB962C8B-B14F-4D97-AF65-F5344CB8AC3E}">
        <p14:creationId xmlns:p14="http://schemas.microsoft.com/office/powerpoint/2010/main" val="2327925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Techniques for connecting brain hemispheres</a:t>
            </a:r>
          </a:p>
        </p:txBody>
      </p:sp>
      <p:sp>
        <p:nvSpPr>
          <p:cNvPr id="3" name="Content Placeholder 2"/>
          <p:cNvSpPr>
            <a:spLocks noGrp="1"/>
          </p:cNvSpPr>
          <p:nvPr>
            <p:ph idx="1"/>
          </p:nvPr>
        </p:nvSpPr>
        <p:spPr>
          <a:xfrm>
            <a:off x="1451580" y="2015732"/>
            <a:ext cx="3055766" cy="3450613"/>
          </a:xfrm>
        </p:spPr>
        <p:txBody>
          <a:bodyPr>
            <a:normAutofit lnSpcReduction="10000"/>
          </a:bodyPr>
          <a:lstStyle/>
          <a:p>
            <a:r>
              <a:rPr lang="en-US" dirty="0"/>
              <a:t>Some techniques include copying a drawing upside down, forcing the brain to analyze the relationships between the lines and see the image as a series of shapes instead of what the students are accustomed to seeing</a:t>
            </a:r>
          </a:p>
        </p:txBody>
      </p:sp>
      <p:pic>
        <p:nvPicPr>
          <p:cNvPr id="4" name="Picture 3" descr="Image result for draw upside dow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0672" y="1853754"/>
            <a:ext cx="4058892" cy="5004245"/>
          </a:xfrm>
          <a:prstGeom prst="rect">
            <a:avLst/>
          </a:prstGeom>
          <a:noFill/>
          <a:ln>
            <a:noFill/>
          </a:ln>
        </p:spPr>
      </p:pic>
    </p:spTree>
    <p:extLst>
      <p:ext uri="{BB962C8B-B14F-4D97-AF65-F5344CB8AC3E}">
        <p14:creationId xmlns:p14="http://schemas.microsoft.com/office/powerpoint/2010/main" val="294521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ART FOSTERS POSITIVE SOCIAL AND EMOTIONAL DEVELOPMENT AS WELL AS TEAMWORK</a:t>
            </a:r>
            <a:br>
              <a:rPr lang="en-US" dirty="0"/>
            </a:br>
            <a:endParaRPr lang="en-US" dirty="0"/>
          </a:p>
        </p:txBody>
      </p:sp>
      <p:sp>
        <p:nvSpPr>
          <p:cNvPr id="3" name="Content Placeholder 2"/>
          <p:cNvSpPr>
            <a:spLocks noGrp="1"/>
          </p:cNvSpPr>
          <p:nvPr>
            <p:ph idx="1"/>
          </p:nvPr>
        </p:nvSpPr>
        <p:spPr/>
        <p:txBody>
          <a:bodyPr>
            <a:noAutofit/>
          </a:bodyPr>
          <a:lstStyle/>
          <a:p>
            <a:r>
              <a:rPr lang="en-US" sz="2400" dirty="0"/>
              <a:t>“As children participate in art activities they gain self-confidence, feel pride in their work, and experience success.” </a:t>
            </a:r>
          </a:p>
          <a:p>
            <a:r>
              <a:rPr lang="en-US" sz="2400" dirty="0"/>
              <a:t>Art also helps students express what they may not be able to verbalize, allowing for discussion afterwards.  </a:t>
            </a:r>
          </a:p>
          <a:p>
            <a:r>
              <a:rPr lang="en-US" sz="2400" dirty="0"/>
              <a:t>During group projects, students learn about diverse views, and see that when their unique ideas are meshed with others, something can be created that otherwise one person couldn’t have possibly accomplished.</a:t>
            </a:r>
          </a:p>
        </p:txBody>
      </p:sp>
    </p:spTree>
    <p:extLst>
      <p:ext uri="{BB962C8B-B14F-4D97-AF65-F5344CB8AC3E}">
        <p14:creationId xmlns:p14="http://schemas.microsoft.com/office/powerpoint/2010/main" val="1409684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PERFORMING ARTS IN THE CLASSROOM</a:t>
            </a:r>
            <a:br>
              <a:rPr lang="en-US" dirty="0"/>
            </a:br>
            <a:endParaRPr lang="en-US" dirty="0"/>
          </a:p>
        </p:txBody>
      </p:sp>
      <p:sp>
        <p:nvSpPr>
          <p:cNvPr id="3" name="Content Placeholder 2"/>
          <p:cNvSpPr>
            <a:spLocks noGrp="1"/>
          </p:cNvSpPr>
          <p:nvPr>
            <p:ph idx="1"/>
          </p:nvPr>
        </p:nvSpPr>
        <p:spPr>
          <a:xfrm>
            <a:off x="18473" y="1766355"/>
            <a:ext cx="11961091" cy="4505141"/>
          </a:xfrm>
        </p:spPr>
        <p:txBody>
          <a:bodyPr>
            <a:noAutofit/>
          </a:bodyPr>
          <a:lstStyle/>
          <a:p>
            <a:r>
              <a:rPr lang="en-US" sz="2400" dirty="0"/>
              <a:t>offer some time and space to extemporaneous speech about what they know about a subject.</a:t>
            </a:r>
          </a:p>
          <a:p>
            <a:r>
              <a:rPr lang="en-US" sz="2400" dirty="0"/>
              <a:t>They can also write and perform a dialogue about the subject in class. They can personify math, science, or grammar terms, and he or she can act like that term and talk to other terms</a:t>
            </a:r>
          </a:p>
          <a:p>
            <a:r>
              <a:rPr lang="en-US" sz="2400" dirty="0"/>
              <a:t>while reading long passages in poetry or long monologues, break it up and assign the students to stand in different parts of the room and present their section. This can be applied to any long, mundane reading</a:t>
            </a:r>
          </a:p>
          <a:p>
            <a:r>
              <a:rPr lang="en-US" sz="2400" dirty="0"/>
              <a:t>of students can take any section of a story or history lesson and make a silent play, using only movements to demonstrate what the play or lesson is saying</a:t>
            </a:r>
          </a:p>
        </p:txBody>
      </p:sp>
    </p:spTree>
    <p:extLst>
      <p:ext uri="{BB962C8B-B14F-4D97-AF65-F5344CB8AC3E}">
        <p14:creationId xmlns:p14="http://schemas.microsoft.com/office/powerpoint/2010/main" val="453018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 IDEAS FOR INTEGRATION IN K-5</a:t>
            </a:r>
            <a:br>
              <a:rPr lang="en-US" dirty="0"/>
            </a:br>
            <a:endParaRPr lang="en-US" dirty="0"/>
          </a:p>
        </p:txBody>
      </p:sp>
      <p:sp>
        <p:nvSpPr>
          <p:cNvPr id="3" name="Content Placeholder 2"/>
          <p:cNvSpPr>
            <a:spLocks noGrp="1"/>
          </p:cNvSpPr>
          <p:nvPr>
            <p:ph idx="1"/>
          </p:nvPr>
        </p:nvSpPr>
        <p:spPr/>
        <p:txBody>
          <a:bodyPr/>
          <a:lstStyle/>
          <a:p>
            <a:r>
              <a:rPr lang="en-US" dirty="0"/>
              <a:t>Picture that references the plot of a story, atmosphere, cloud formations, or weather. </a:t>
            </a:r>
          </a:p>
          <a:p>
            <a:endParaRPr lang="en-US" dirty="0"/>
          </a:p>
        </p:txBody>
      </p:sp>
      <p:pic>
        <p:nvPicPr>
          <p:cNvPr id="4" name="Picture 3" descr="https://scontent.fewr1-2.fna.fbcdn.net/v/t1.0-9/13174145_1242627572421877_7303154875849893630_n.jpg?oh=146ecf05877f4d9de92d2de30401c2c9&amp;oe=589FD96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8441" y="2521527"/>
            <a:ext cx="3994613" cy="4118494"/>
          </a:xfrm>
          <a:prstGeom prst="rect">
            <a:avLst/>
          </a:prstGeom>
          <a:noFill/>
          <a:ln>
            <a:noFill/>
          </a:ln>
        </p:spPr>
      </p:pic>
    </p:spTree>
    <p:extLst>
      <p:ext uri="{BB962C8B-B14F-4D97-AF65-F5344CB8AC3E}">
        <p14:creationId xmlns:p14="http://schemas.microsoft.com/office/powerpoint/2010/main" val="2059171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 IDEAS FOR INTEGRATION IN K-5</a:t>
            </a:r>
          </a:p>
        </p:txBody>
      </p:sp>
      <p:sp>
        <p:nvSpPr>
          <p:cNvPr id="4" name="Rectangle 1"/>
          <p:cNvSpPr>
            <a:spLocks noGrp="1" noChangeArrowheads="1"/>
          </p:cNvSpPr>
          <p:nvPr>
            <p:ph idx="1"/>
          </p:nvPr>
        </p:nvSpPr>
        <p:spPr bwMode="auto">
          <a:xfrm>
            <a:off x="1451579" y="1478886"/>
            <a:ext cx="3333007"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Learn about the parts of insects, habitats, or flowers, oceans, and draw them using a </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variety of techniques.</a:t>
            </a:r>
            <a:endParaRPr kumimoji="0" lang="en-US" altLang="en-US" sz="4400" b="0" i="0" u="none" strike="noStrike" cap="none" normalizeH="0" baseline="0" dirty="0">
              <a:ln>
                <a:noFill/>
              </a:ln>
              <a:solidFill>
                <a:schemeClr val="tx1"/>
              </a:solidFill>
              <a:effectLst/>
              <a:latin typeface="Arial" panose="020B0604020202020204" pitchFamily="34" charset="0"/>
            </a:endParaRPr>
          </a:p>
        </p:txBody>
      </p:sp>
      <p:pic>
        <p:nvPicPr>
          <p:cNvPr id="5" name="Picture 4" descr="https://scontent.fewr1-2.fna.fbcdn.net/v/t1.0-9/13100835_1232996660051635_6595063010237326323_n.jpg?oh=1483085b608ad02e1ab06d8989cd5a17&amp;oe=589FF13B"/>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4775" y="2214245"/>
            <a:ext cx="1822450" cy="2429510"/>
          </a:xfrm>
          <a:prstGeom prst="rect">
            <a:avLst/>
          </a:prstGeom>
          <a:noFill/>
          <a:ln>
            <a:noFill/>
          </a:ln>
        </p:spPr>
      </p:pic>
      <p:pic>
        <p:nvPicPr>
          <p:cNvPr id="6" name="Picture 5" descr="https://scontent.fewr1-2.fna.fbcdn.net/v/t1.0-9/13007254_1235316636486304_2671520279711907302_n.jpg?oh=c6108e1c489b814952fbbbaa3bed4b81&amp;oe=589D26A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0554" y="2214245"/>
            <a:ext cx="1819910" cy="2426335"/>
          </a:xfrm>
          <a:prstGeom prst="rect">
            <a:avLst/>
          </a:prstGeom>
          <a:noFill/>
          <a:ln>
            <a:noFill/>
          </a:ln>
        </p:spPr>
      </p:pic>
      <p:pic>
        <p:nvPicPr>
          <p:cNvPr id="7" name="Picture 6" descr="https://scontent.fewr1-2.fna.fbcdn.net/v/t1.0-9/14572963_1384530994898200_245337880702548661_n.jpg?oh=ea1499190708ec4c495d04f75bb6cbe6&amp;oe=586B751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70653" y="2145781"/>
            <a:ext cx="1827530" cy="2437130"/>
          </a:xfrm>
          <a:prstGeom prst="rect">
            <a:avLst/>
          </a:prstGeom>
          <a:noFill/>
          <a:ln>
            <a:noFill/>
          </a:ln>
        </p:spPr>
      </p:pic>
    </p:spTree>
    <p:extLst>
      <p:ext uri="{BB962C8B-B14F-4D97-AF65-F5344CB8AC3E}">
        <p14:creationId xmlns:p14="http://schemas.microsoft.com/office/powerpoint/2010/main" val="4002638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506" y="247538"/>
            <a:ext cx="9603275" cy="1049235"/>
          </a:xfrm>
        </p:spPr>
        <p:txBody>
          <a:bodyPr/>
          <a:lstStyle/>
          <a:p>
            <a:r>
              <a:rPr lang="en-US" dirty="0"/>
              <a:t>ART IDEAS FOR INTEGRATION IN K-5</a:t>
            </a:r>
          </a:p>
        </p:txBody>
      </p:sp>
      <p:pic>
        <p:nvPicPr>
          <p:cNvPr id="4" name="Picture 3" descr="https://scontent.fewr1-2.fna.fbcdn.net/v/t1.0-9/12743639_1180305871987381_7191224629568346397_n.jpg?oh=8a7178274f759e8da34054cd03382237&amp;oe=58A72BA4"/>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683909" y="1670784"/>
            <a:ext cx="3239099" cy="2555804"/>
          </a:xfrm>
          <a:prstGeom prst="rect">
            <a:avLst/>
          </a:prstGeom>
          <a:noFill/>
          <a:ln>
            <a:noFill/>
          </a:ln>
        </p:spPr>
      </p:pic>
      <p:pic>
        <p:nvPicPr>
          <p:cNvPr id="5" name="Picture 4" descr="https://scontent.fewr1-1.fna.fbcdn.net/v/t1.0-9/1914499_1171472132870755_8880308529352614663_n.jpg?oh=2878a9ba61f2dd10400f1a8b1973d07e&amp;oe=5866849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3304" y="729673"/>
            <a:ext cx="2332210" cy="3019809"/>
          </a:xfrm>
          <a:prstGeom prst="rect">
            <a:avLst/>
          </a:prstGeom>
          <a:noFill/>
          <a:ln>
            <a:noFill/>
          </a:ln>
        </p:spPr>
      </p:pic>
      <p:pic>
        <p:nvPicPr>
          <p:cNvPr id="6" name="Picture 5" descr="https://scontent.fewr1-1.fna.fbcdn.net/v/t1.0-9/12745664_1171472182870750_760464170157583465_n.jpg?oh=75ff772f5374602638d052c941c923e3&amp;oe=58A37CF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2225" y="639549"/>
            <a:ext cx="2234479" cy="2749749"/>
          </a:xfrm>
          <a:prstGeom prst="rect">
            <a:avLst/>
          </a:prstGeom>
          <a:noFill/>
          <a:ln>
            <a:noFill/>
          </a:ln>
        </p:spPr>
      </p:pic>
      <p:pic>
        <p:nvPicPr>
          <p:cNvPr id="7" name="Picture 6" descr="https://scontent.fewr1-1.fna.fbcdn.net/v/t1.0-9/12376583_1132494266768542_7013497162822327930_n.jpg?oh=01a597a6cc88a49fa201edb03a757e06&amp;oe=58659CC5"/>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2637915" y="3634428"/>
            <a:ext cx="2585163" cy="3351950"/>
          </a:xfrm>
          <a:prstGeom prst="rect">
            <a:avLst/>
          </a:prstGeom>
          <a:noFill/>
          <a:ln>
            <a:noFill/>
          </a:ln>
        </p:spPr>
      </p:pic>
      <p:pic>
        <p:nvPicPr>
          <p:cNvPr id="8" name="Picture 7" descr="https://scontent.fewr1-1.fna.fbcdn.net/v/t1.0-9/12391386_1132494300101872_4170644352250392528_n.jpg?oh=639f726d3ebabebef18cfba13874d7e6&amp;oe=589EB6A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45479" y="3897745"/>
            <a:ext cx="3390035" cy="2513398"/>
          </a:xfrm>
          <a:prstGeom prst="rect">
            <a:avLst/>
          </a:prstGeom>
          <a:noFill/>
          <a:ln>
            <a:noFill/>
          </a:ln>
        </p:spPr>
      </p:pic>
      <p:pic>
        <p:nvPicPr>
          <p:cNvPr id="9" name="Picture 8" descr="https://scontent.fewr1-1.fna.fbcdn.net/v/t1.0-9/576167_567155133302461_1654120633_n.jpg?oh=0aff96a7d2a2f80f9f20bd53344689eb&amp;oe=58A1029E"/>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82225" y="3741038"/>
            <a:ext cx="2146935" cy="2861945"/>
          </a:xfrm>
          <a:prstGeom prst="rect">
            <a:avLst/>
          </a:prstGeom>
          <a:noFill/>
          <a:ln>
            <a:noFill/>
          </a:ln>
        </p:spPr>
      </p:pic>
    </p:spTree>
    <p:extLst>
      <p:ext uri="{BB962C8B-B14F-4D97-AF65-F5344CB8AC3E}">
        <p14:creationId xmlns:p14="http://schemas.microsoft.com/office/powerpoint/2010/main" val="2470645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815" y="416592"/>
            <a:ext cx="9603275" cy="1049235"/>
          </a:xfrm>
        </p:spPr>
        <p:txBody>
          <a:bodyPr/>
          <a:lstStyle/>
          <a:p>
            <a:r>
              <a:rPr lang="en-US" dirty="0"/>
              <a:t>ART IDEAS FOR INTEGRATION IN K-5 – design for increased focus </a:t>
            </a:r>
          </a:p>
        </p:txBody>
      </p:sp>
      <p:pic>
        <p:nvPicPr>
          <p:cNvPr id="4" name="Picture 3" descr="https://scontent.fewr1-2.fna.fbcdn.net/v/t1.0-9/12743732_1178959548788680_7847321897900078515_n.jpg?oh=879acf3f249bc93afc947ead04e9e6c2&amp;oe=58A8DC1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691" y="1661168"/>
            <a:ext cx="3352800" cy="4875212"/>
          </a:xfrm>
          <a:prstGeom prst="rect">
            <a:avLst/>
          </a:prstGeom>
          <a:noFill/>
          <a:ln>
            <a:noFill/>
          </a:ln>
        </p:spPr>
      </p:pic>
      <p:pic>
        <p:nvPicPr>
          <p:cNvPr id="5" name="Content Placeholder 4" descr="https://scontent.fewr1-2.fna.fbcdn.net/v/t1.0-9/12043048_1178959595455342_8847830487987897446_n.jpg?oh=5f1fcc4402f1cdb00721318f68856636&amp;oe=58A74C4A"/>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918672" y="1661169"/>
            <a:ext cx="3184092" cy="4875212"/>
          </a:xfrm>
          <a:prstGeom prst="rect">
            <a:avLst/>
          </a:prstGeom>
          <a:noFill/>
          <a:ln>
            <a:noFill/>
          </a:ln>
        </p:spPr>
      </p:pic>
      <p:pic>
        <p:nvPicPr>
          <p:cNvPr id="6" name="Picture 5" descr="https://scontent.fewr1-2.fna.fbcdn.net/v/t1.0-9/13263867_1248872741797360_4296589156711850732_n.jpg?oh=7d5a1c586a73b429854bba4544cb4ddd&amp;oe=58A6643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62046" y="1693038"/>
            <a:ext cx="2640790" cy="4843341"/>
          </a:xfrm>
          <a:prstGeom prst="rect">
            <a:avLst/>
          </a:prstGeom>
          <a:noFill/>
          <a:ln>
            <a:noFill/>
          </a:ln>
        </p:spPr>
      </p:pic>
      <p:pic>
        <p:nvPicPr>
          <p:cNvPr id="7" name="Picture 6" descr="https://scontent.fewr1-2.fna.fbcdn.net/v/t1.0-9/13230354_1248075668543734_5238443930380091955_n.jpg?oh=b6632e7b9a6a5d4ab2b1e9a0398c651e&amp;oe=58ABE69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4174" y="1661168"/>
            <a:ext cx="2654380" cy="4867937"/>
          </a:xfrm>
          <a:prstGeom prst="rect">
            <a:avLst/>
          </a:prstGeom>
          <a:noFill/>
          <a:ln>
            <a:noFill/>
          </a:ln>
        </p:spPr>
      </p:pic>
    </p:spTree>
    <p:extLst>
      <p:ext uri="{BB962C8B-B14F-4D97-AF65-F5344CB8AC3E}">
        <p14:creationId xmlns:p14="http://schemas.microsoft.com/office/powerpoint/2010/main" val="1846676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Solar system, stars, planets</a:t>
            </a:r>
          </a:p>
        </p:txBody>
      </p:sp>
      <p:pic>
        <p:nvPicPr>
          <p:cNvPr id="4" name="Picture 3" descr="https://scontent.fewr1-2.fna.fbcdn.net/v/t1.0-9/14495409_1384531114898188_7446314036732505730_n.jpg?oh=72d30a703819a575563e67ced9687d00&amp;oe=586A0D8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663" y="2281692"/>
            <a:ext cx="4217935" cy="3195471"/>
          </a:xfrm>
          <a:prstGeom prst="rect">
            <a:avLst/>
          </a:prstGeom>
          <a:noFill/>
          <a:ln>
            <a:noFill/>
          </a:ln>
        </p:spPr>
      </p:pic>
      <p:pic>
        <p:nvPicPr>
          <p:cNvPr id="5" name="Content Placeholder 4" descr="https://scontent.fewr1-1.fna.fbcdn.net/v/t1.0-9/12744157_1176796059005029_6468750242788703426_n.jpg?oh=25915cf8f4aa420252841b3a00523c87&amp;oe=58607F22"/>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642070" y="2281692"/>
            <a:ext cx="3804256" cy="3195471"/>
          </a:xfrm>
          <a:prstGeom prst="rect">
            <a:avLst/>
          </a:prstGeom>
          <a:noFill/>
          <a:ln>
            <a:noFill/>
          </a:ln>
        </p:spPr>
      </p:pic>
    </p:spTree>
    <p:extLst>
      <p:ext uri="{BB962C8B-B14F-4D97-AF65-F5344CB8AC3E}">
        <p14:creationId xmlns:p14="http://schemas.microsoft.com/office/powerpoint/2010/main" val="1856056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 IDEAS FOR INTEGRATION IN 6-8</a:t>
            </a:r>
            <a:br>
              <a:rPr lang="en-US" dirty="0"/>
            </a:br>
            <a:endParaRPr lang="en-US" dirty="0"/>
          </a:p>
        </p:txBody>
      </p:sp>
      <p:pic>
        <p:nvPicPr>
          <p:cNvPr id="4" name="Picture 3" descr="https://scontent.fewr1-2.fna.fbcdn.net/v/l/t1.0-9/14485017_1384533648231268_8695319586778035784_n.jpg?oh=b0fd58b643f39d526482ccf6913e31d3&amp;oe=585FA3B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608" y="1853754"/>
            <a:ext cx="4240865" cy="3449638"/>
          </a:xfrm>
          <a:prstGeom prst="rect">
            <a:avLst/>
          </a:prstGeom>
          <a:noFill/>
          <a:ln>
            <a:noFill/>
          </a:ln>
        </p:spPr>
      </p:pic>
      <p:pic>
        <p:nvPicPr>
          <p:cNvPr id="5" name="Content Placeholder 4" descr="https://scontent.fewr1-2.fna.fbcdn.net/v/t1.0-9/14572233_1384533494897950_2876466814499473489_n.jpg?oh=c334d7d9f7542e5f28cfaa79a65c9b85&amp;oe=58979AD7"/>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90473" y="1853752"/>
            <a:ext cx="4599517" cy="3449638"/>
          </a:xfrm>
          <a:prstGeom prst="rect">
            <a:avLst/>
          </a:prstGeom>
          <a:noFill/>
          <a:ln>
            <a:noFill/>
          </a:ln>
        </p:spPr>
      </p:pic>
      <p:pic>
        <p:nvPicPr>
          <p:cNvPr id="6" name="Picture 5" descr="https://scontent.fewr1-2.fna.fbcdn.net/v/t1.0-9/14484931_1384533641564602_3816868749627946285_n.jpg?oh=c76b84967903f26310c31b303ff7cdd5&amp;oe=585F7478"/>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8601340" y="2377745"/>
            <a:ext cx="3449640" cy="2401649"/>
          </a:xfrm>
          <a:prstGeom prst="rect">
            <a:avLst/>
          </a:prstGeom>
          <a:noFill/>
          <a:ln>
            <a:noFill/>
          </a:ln>
        </p:spPr>
      </p:pic>
      <p:sp>
        <p:nvSpPr>
          <p:cNvPr id="7" name="Rectangle 6"/>
          <p:cNvSpPr/>
          <p:nvPr/>
        </p:nvSpPr>
        <p:spPr>
          <a:xfrm>
            <a:off x="2470040" y="5397256"/>
            <a:ext cx="6724918" cy="646331"/>
          </a:xfrm>
          <a:prstGeom prst="rect">
            <a:avLst/>
          </a:prstGeom>
        </p:spPr>
        <p:txBody>
          <a:bodyPr wrap="none">
            <a:spAutoFit/>
          </a:bodyPr>
          <a:lstStyle/>
          <a:p>
            <a:pPr>
              <a:lnSpc>
                <a:spcPct val="200000"/>
              </a:lnSpc>
              <a:spcAft>
                <a:spcPts val="1200"/>
              </a:spcAft>
            </a:pPr>
            <a:r>
              <a:rPr lang="en-US" dirty="0">
                <a:latin typeface="Arial" panose="020B0604020202020204" pitchFamily="34" charset="0"/>
                <a:ea typeface="Times New Roman" panose="02020603050405020304" pitchFamily="18" charset="0"/>
                <a:cs typeface="Times New Roman" panose="02020603050405020304" pitchFamily="18" charset="0"/>
              </a:rPr>
              <a:t>Use carbon copy technique to transfer any image to any surface.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69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expressive color to express feelings and emotions</a:t>
            </a:r>
          </a:p>
        </p:txBody>
      </p:sp>
      <p:pic>
        <p:nvPicPr>
          <p:cNvPr id="4" name="Picture 3" descr="https://scontent.fewr1-2.fna.fbcdn.net/v/t1.0-9/13230099_1247101838641117_4938006152266464867_n.jpg?oh=8b953373ca67e59a866eb400e388c45a&amp;oe=58A0F0C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0327" y="1946118"/>
            <a:ext cx="3168073" cy="4223773"/>
          </a:xfrm>
          <a:prstGeom prst="rect">
            <a:avLst/>
          </a:prstGeom>
          <a:noFill/>
          <a:ln>
            <a:noFill/>
          </a:ln>
        </p:spPr>
      </p:pic>
    </p:spTree>
    <p:extLst>
      <p:ext uri="{BB962C8B-B14F-4D97-AF65-F5344CB8AC3E}">
        <p14:creationId xmlns:p14="http://schemas.microsoft.com/office/powerpoint/2010/main" val="1372945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Creativity engages the whole brain</a:t>
            </a:r>
          </a:p>
        </p:txBody>
      </p:sp>
      <p:sp>
        <p:nvSpPr>
          <p:cNvPr id="3" name="Content Placeholder 2"/>
          <p:cNvSpPr>
            <a:spLocks noGrp="1"/>
          </p:cNvSpPr>
          <p:nvPr>
            <p:ph idx="1"/>
          </p:nvPr>
        </p:nvSpPr>
        <p:spPr/>
        <p:txBody>
          <a:bodyPr/>
          <a:lstStyle/>
          <a:p>
            <a:r>
              <a:rPr lang="en-US" dirty="0"/>
              <a:t>Scientific, mathematical, and linguistic sections of the mind </a:t>
            </a:r>
          </a:p>
          <a:p>
            <a:r>
              <a:rPr lang="en-US" dirty="0"/>
              <a:t>Using more of the brain leads to quieting the mind and deeper focus</a:t>
            </a:r>
          </a:p>
          <a:p>
            <a:r>
              <a:rPr lang="en-US" dirty="0"/>
              <a:t>Intrinsic reward is high as the student progresses through the project</a:t>
            </a:r>
          </a:p>
          <a:p>
            <a:r>
              <a:rPr lang="en-US" dirty="0"/>
              <a:t>Arts are linked to what we want students to achieve</a:t>
            </a:r>
          </a:p>
          <a:p>
            <a:pPr lvl="1"/>
            <a:r>
              <a:rPr lang="en-US" dirty="0"/>
              <a:t>Improved academic achievement and problem solving, improved connections between brain hemispheres, positive social and emotional development, sense of teamwork </a:t>
            </a:r>
          </a:p>
          <a:p>
            <a:r>
              <a:rPr lang="en-US" dirty="0"/>
              <a:t>No child left behind cut funding</a:t>
            </a:r>
          </a:p>
          <a:p>
            <a:endParaRPr lang="en-US" dirty="0"/>
          </a:p>
        </p:txBody>
      </p:sp>
    </p:spTree>
    <p:extLst>
      <p:ext uri="{BB962C8B-B14F-4D97-AF65-F5344CB8AC3E}">
        <p14:creationId xmlns:p14="http://schemas.microsoft.com/office/powerpoint/2010/main" val="1511509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979" y="222628"/>
            <a:ext cx="9603275" cy="1049235"/>
          </a:xfrm>
        </p:spPr>
        <p:txBody>
          <a:bodyPr>
            <a:normAutofit/>
          </a:bodyPr>
          <a:lstStyle/>
          <a:p>
            <a:r>
              <a:rPr lang="en-US" dirty="0"/>
              <a:t>Mandalas for greater mind clarity </a:t>
            </a:r>
            <a:br>
              <a:rPr lang="en-US" dirty="0"/>
            </a:br>
            <a:endParaRPr lang="en-US" dirty="0"/>
          </a:p>
        </p:txBody>
      </p:sp>
      <p:pic>
        <p:nvPicPr>
          <p:cNvPr id="4" name="Picture 3" descr="https://scontent.fewr1-1.fna.fbcdn.net/v/t1.0-9/312370_539450466072928_785384692_n.jpg?oh=6f0366179d435dc60ba14a5736bbfdd5&amp;oe=5865BAC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2146" y="1874982"/>
            <a:ext cx="3962400" cy="3454400"/>
          </a:xfrm>
          <a:prstGeom prst="rect">
            <a:avLst/>
          </a:prstGeom>
          <a:noFill/>
          <a:ln>
            <a:noFill/>
          </a:ln>
        </p:spPr>
      </p:pic>
      <p:pic>
        <p:nvPicPr>
          <p:cNvPr id="5" name="Content Placeholder 4" descr="https://scontent.fewr1-2.fna.fbcdn.net/v/t1.0-9/13179341_1243914605626507_2323028977511676237_n.jpg?oh=a9b1aa6e9bc124f87cd4fafcca8cffbb&amp;oe=5866EC1B"/>
          <p:cNvPicPr>
            <a:picLocks noGrp="1"/>
          </p:cNvPicPr>
          <p:nvPr>
            <p:ph idx="1"/>
          </p:nvPr>
        </p:nvPicPr>
        <p:blipFill rotWithShape="1">
          <a:blip r:embed="rId3" cstate="print">
            <a:extLst>
              <a:ext uri="{28A0092B-C50C-407E-A947-70E740481C1C}">
                <a14:useLocalDpi xmlns:a14="http://schemas.microsoft.com/office/drawing/2010/main" val="0"/>
              </a:ext>
            </a:extLst>
          </a:blip>
          <a:srcRect l="16278" t="1391" r="7489" b="19663"/>
          <a:stretch/>
        </p:blipFill>
        <p:spPr bwMode="auto">
          <a:xfrm>
            <a:off x="328511" y="1874982"/>
            <a:ext cx="4234253" cy="3454400"/>
          </a:xfrm>
          <a:prstGeom prst="rect">
            <a:avLst/>
          </a:prstGeom>
          <a:noFill/>
          <a:ln>
            <a:noFill/>
          </a:ln>
          <a:extLst>
            <a:ext uri="{53640926-AAD7-44D8-BBD7-CCE9431645EC}">
              <a14:shadowObscured xmlns:a14="http://schemas.microsoft.com/office/drawing/2010/main"/>
            </a:ext>
          </a:extLst>
        </p:spPr>
      </p:pic>
      <p:sp>
        <p:nvSpPr>
          <p:cNvPr id="6" name="Rectangle 5"/>
          <p:cNvSpPr/>
          <p:nvPr/>
        </p:nvSpPr>
        <p:spPr>
          <a:xfrm>
            <a:off x="1215201" y="5675052"/>
            <a:ext cx="8362908" cy="461665"/>
          </a:xfrm>
          <a:prstGeom prst="rect">
            <a:avLst/>
          </a:prstGeom>
        </p:spPr>
        <p:txBody>
          <a:bodyPr wrap="square">
            <a:spAutoFit/>
          </a:bodyPr>
          <a:lstStyle/>
          <a:p>
            <a:r>
              <a:rPr lang="en-US" sz="2400" dirty="0"/>
              <a:t>leads to better retention and use of skills in all subject areas</a:t>
            </a:r>
          </a:p>
        </p:txBody>
      </p:sp>
      <p:pic>
        <p:nvPicPr>
          <p:cNvPr id="7" name="Picture 6" descr="https://scontent.fewr1-1.fna.fbcdn.net/v/t1.0-9/27306_539453982739243_499004432_n.jpg?oh=209b5334124b73d1c7513575e34c4b8c&amp;oe=586499A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8000" y="1874982"/>
            <a:ext cx="3906982" cy="3454400"/>
          </a:xfrm>
          <a:prstGeom prst="rect">
            <a:avLst/>
          </a:prstGeom>
          <a:noFill/>
          <a:ln>
            <a:noFill/>
          </a:ln>
        </p:spPr>
      </p:pic>
    </p:spTree>
    <p:extLst>
      <p:ext uri="{BB962C8B-B14F-4D97-AF65-F5344CB8AC3E}">
        <p14:creationId xmlns:p14="http://schemas.microsoft.com/office/powerpoint/2010/main" val="2519488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Murals for teambuilding</a:t>
            </a:r>
          </a:p>
        </p:txBody>
      </p:sp>
      <p:pic>
        <p:nvPicPr>
          <p:cNvPr id="5" name="Picture 4" descr="https://scontent.fewr1-1.fna.fbcdn.net/v/t1.0-9/12654499_1165006830183952_1414483436804360654_n.jpg?oh=afa5813c50e645ee8df9dc0ba761af3e&amp;oe=58A234A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572" y="1727199"/>
            <a:ext cx="3249395" cy="3925455"/>
          </a:xfrm>
          <a:prstGeom prst="rect">
            <a:avLst/>
          </a:prstGeom>
          <a:noFill/>
          <a:ln>
            <a:noFill/>
          </a:ln>
        </p:spPr>
      </p:pic>
      <p:pic>
        <p:nvPicPr>
          <p:cNvPr id="6" name="Picture 5" descr="https://scontent.fewr1-1.fna.fbcdn.net/v/t1.0-9/12742180_1176796045671697_376954949771952552_n.jpg?oh=8fa1048d571f1d56da599d0b95d07262&amp;oe=585F797D"/>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710" y="2478429"/>
            <a:ext cx="4378036" cy="3174225"/>
          </a:xfrm>
          <a:prstGeom prst="rect">
            <a:avLst/>
          </a:prstGeom>
          <a:noFill/>
          <a:ln>
            <a:noFill/>
          </a:ln>
        </p:spPr>
      </p:pic>
      <p:pic>
        <p:nvPicPr>
          <p:cNvPr id="7" name="Picture 6" descr="https://scontent.fewr1-1.fna.fbcdn.net/v/t1.0-9/1492_1147726961911939_4869457998642268172_n.jpg?oh=997b10664c81273bd56b7f6c97f1ac54&amp;oe=586C838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97486" y="2497503"/>
            <a:ext cx="2718870" cy="3002111"/>
          </a:xfrm>
          <a:prstGeom prst="rect">
            <a:avLst/>
          </a:prstGeom>
          <a:noFill/>
          <a:ln>
            <a:noFill/>
          </a:ln>
        </p:spPr>
      </p:pic>
      <p:pic>
        <p:nvPicPr>
          <p:cNvPr id="4" name="Picture 3"/>
          <p:cNvPicPr/>
          <p:nvPr/>
        </p:nvPicPr>
        <p:blipFill>
          <a:blip r:embed="rId5">
            <a:extLst>
              <a:ext uri="{28A0092B-C50C-407E-A947-70E740481C1C}">
                <a14:useLocalDpi xmlns:a14="http://schemas.microsoft.com/office/drawing/2010/main" val="0"/>
              </a:ext>
            </a:extLst>
          </a:blip>
          <a:stretch>
            <a:fillRect/>
          </a:stretch>
        </p:blipFill>
        <p:spPr>
          <a:xfrm>
            <a:off x="7093195" y="283241"/>
            <a:ext cx="3262963" cy="2463043"/>
          </a:xfrm>
          <a:prstGeom prst="rect">
            <a:avLst/>
          </a:prstGeom>
        </p:spPr>
      </p:pic>
    </p:spTree>
    <p:extLst>
      <p:ext uri="{BB962C8B-B14F-4D97-AF65-F5344CB8AC3E}">
        <p14:creationId xmlns:p14="http://schemas.microsoft.com/office/powerpoint/2010/main" val="4015653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biology class, depiction of character in a book, descriptive writing</a:t>
            </a:r>
          </a:p>
        </p:txBody>
      </p:sp>
      <p:pic>
        <p:nvPicPr>
          <p:cNvPr id="4" name="Picture 3" descr="https://scontent.fewr1-2.fna.fbcdn.net/v/t1.0-9/13173983_1240732952611339_6179662032269387485_n.jpg?oh=709b9abfd412b0932790ce414e8dad88&amp;oe=586BA18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5946" y="2447637"/>
            <a:ext cx="4044200" cy="2944233"/>
          </a:xfrm>
          <a:prstGeom prst="rect">
            <a:avLst/>
          </a:prstGeom>
          <a:noFill/>
          <a:ln>
            <a:noFill/>
          </a:ln>
        </p:spPr>
      </p:pic>
      <p:pic>
        <p:nvPicPr>
          <p:cNvPr id="5" name="Picture 4" descr="https://scontent.fewr1-2.fna.fbcdn.net/v/t1.0-9/13125031_1240732935944674_7769268872964775758_n.jpg?oh=3b27f61d014ca1c7d7aa2367b6c68017&amp;oe=586CDB0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5964" y="2447637"/>
            <a:ext cx="3934691" cy="2944234"/>
          </a:xfrm>
          <a:prstGeom prst="rect">
            <a:avLst/>
          </a:prstGeom>
          <a:noFill/>
          <a:ln>
            <a:noFill/>
          </a:ln>
        </p:spPr>
      </p:pic>
    </p:spTree>
    <p:extLst>
      <p:ext uri="{BB962C8B-B14F-4D97-AF65-F5344CB8AC3E}">
        <p14:creationId xmlns:p14="http://schemas.microsoft.com/office/powerpoint/2010/main" val="1999370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of different cultures, geography, religions</a:t>
            </a:r>
          </a:p>
        </p:txBody>
      </p:sp>
      <p:pic>
        <p:nvPicPr>
          <p:cNvPr id="4" name="Picture 3" descr="https://scontent.fewr1-1.fna.fbcdn.net/v/t1.0-9/251933_539430452741596_944653169_n.jpg?oh=f2987ca5d119d3ce432f9010186619c8&amp;oe=589D64DA"/>
          <p:cNvPicPr/>
          <p:nvPr/>
        </p:nvPicPr>
        <p:blipFill>
          <a:blip r:embed="rId2">
            <a:extLst>
              <a:ext uri="{28A0092B-C50C-407E-A947-70E740481C1C}">
                <a14:useLocalDpi xmlns:a14="http://schemas.microsoft.com/office/drawing/2010/main" val="0"/>
              </a:ext>
            </a:extLst>
          </a:blip>
          <a:srcRect/>
          <a:stretch>
            <a:fillRect/>
          </a:stretch>
        </p:blipFill>
        <p:spPr bwMode="auto">
          <a:xfrm>
            <a:off x="1172927" y="2443133"/>
            <a:ext cx="2863366" cy="2921866"/>
          </a:xfrm>
          <a:prstGeom prst="rect">
            <a:avLst/>
          </a:prstGeom>
          <a:noFill/>
          <a:ln>
            <a:noFill/>
          </a:ln>
        </p:spPr>
      </p:pic>
      <p:pic>
        <p:nvPicPr>
          <p:cNvPr id="5" name="Picture 4" descr="https://scontent.fewr1-2.fna.fbcdn.net/v/t1.0-9/12804826_1189536727730962_4926449576997779383_n.jpg?oh=f19e0015808b81e5d198b438a7bc8a2d&amp;oe=58A7AC7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1154" y="2461329"/>
            <a:ext cx="2101174" cy="3089726"/>
          </a:xfrm>
          <a:prstGeom prst="rect">
            <a:avLst/>
          </a:prstGeom>
          <a:noFill/>
          <a:ln>
            <a:noFill/>
          </a:ln>
        </p:spPr>
      </p:pic>
      <p:pic>
        <p:nvPicPr>
          <p:cNvPr id="6" name="Picture 5" descr="https://scontent.fewr1-2.fna.fbcdn.net/v/t1.0-9/12798832_1189536747730960_6853382538089693118_n.jpg?oh=6b314852895816b568ee8793a811104e&amp;oe=58A2ADD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7189" y="2452231"/>
            <a:ext cx="2156593" cy="3107922"/>
          </a:xfrm>
          <a:prstGeom prst="rect">
            <a:avLst/>
          </a:prstGeom>
          <a:noFill/>
          <a:ln>
            <a:noFill/>
          </a:ln>
        </p:spPr>
      </p:pic>
      <p:pic>
        <p:nvPicPr>
          <p:cNvPr id="7" name="Picture 6" descr="https://scontent.fewr1-2.fna.fbcdn.net/v/t1.0-9/12670770_1189536717730963_1766017817744468931_n.jpg?oh=30f36f05d12b21bbd14d1827b6130f7b&amp;oe=589BF2CB"/>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10168" y="2461329"/>
            <a:ext cx="2239722" cy="3098824"/>
          </a:xfrm>
          <a:prstGeom prst="rect">
            <a:avLst/>
          </a:prstGeom>
          <a:noFill/>
          <a:ln>
            <a:noFill/>
          </a:ln>
        </p:spPr>
      </p:pic>
    </p:spTree>
    <p:extLst>
      <p:ext uri="{BB962C8B-B14F-4D97-AF65-F5344CB8AC3E}">
        <p14:creationId xmlns:p14="http://schemas.microsoft.com/office/powerpoint/2010/main" val="2629079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of different cultures, geography, religions</a:t>
            </a:r>
          </a:p>
        </p:txBody>
      </p:sp>
      <p:pic>
        <p:nvPicPr>
          <p:cNvPr id="4" name="Content Placeholder 3" descr="https://scontent.fewr1-1.fna.fbcdn.net/v/t1.0-9/574684_601030539914920_1241632619_n.jpg?oh=df7ad35e8661b829826a409f6bb47b63&amp;oe=586C2CEC"/>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51579" y="1951471"/>
            <a:ext cx="2587228" cy="3449638"/>
          </a:xfrm>
          <a:prstGeom prst="rect">
            <a:avLst/>
          </a:prstGeom>
          <a:noFill/>
          <a:ln>
            <a:noFill/>
          </a:ln>
        </p:spPr>
      </p:pic>
      <p:pic>
        <p:nvPicPr>
          <p:cNvPr id="5" name="Picture 4" descr="https://scontent.fewr1-1.fna.fbcdn.net/v/l/t1.0-9/12705480_1174989092519059_8508174460069780105_n.jpg?oh=4d6b90357cbfaf8d417d19e50a1139cd&amp;oe=58A7419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1841" y="1951470"/>
            <a:ext cx="2111375" cy="1706129"/>
          </a:xfrm>
          <a:prstGeom prst="rect">
            <a:avLst/>
          </a:prstGeom>
          <a:noFill/>
          <a:ln>
            <a:noFill/>
          </a:ln>
        </p:spPr>
      </p:pic>
      <p:pic>
        <p:nvPicPr>
          <p:cNvPr id="6" name="Picture 5" descr="https://scontent.fewr1-2.fna.fbcdn.net/v/t1.0-9/12801247_1189536784397623_4479980360964111412_n.jpg?oh=b0dbd167c122dd9f1688e6e1bac04dc2&amp;oe=58AA2D9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1841" y="3799639"/>
            <a:ext cx="2116455" cy="1601470"/>
          </a:xfrm>
          <a:prstGeom prst="rect">
            <a:avLst/>
          </a:prstGeom>
          <a:noFill/>
          <a:ln>
            <a:noFill/>
          </a:ln>
        </p:spPr>
      </p:pic>
      <p:pic>
        <p:nvPicPr>
          <p:cNvPr id="7" name="Picture 6" descr="https://scontent.fewr1-1.fna.fbcdn.net/v/t1.0-9/12715306_1174989095852392_2812899890479308767_n.jpg?oh=14a88e25e27531345ce4d8ef8cab4253&amp;oe=586B43B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56250" y="1951471"/>
            <a:ext cx="2121535" cy="1706128"/>
          </a:xfrm>
          <a:prstGeom prst="rect">
            <a:avLst/>
          </a:prstGeom>
          <a:noFill/>
          <a:ln>
            <a:noFill/>
          </a:ln>
        </p:spPr>
      </p:pic>
      <p:pic>
        <p:nvPicPr>
          <p:cNvPr id="8" name="Picture 7" descr="https://scontent.fewr1-1.fna.fbcdn.net/v/t1.0-9/12729368_1174989182519050_2762501928209096626_n.jpg?oh=3f939257a070c7f2e010abc983b29944&amp;oe=58ACF84E"/>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56250" y="3799639"/>
            <a:ext cx="2106930" cy="1629178"/>
          </a:xfrm>
          <a:prstGeom prst="rect">
            <a:avLst/>
          </a:prstGeom>
          <a:noFill/>
          <a:ln>
            <a:noFill/>
          </a:ln>
        </p:spPr>
      </p:pic>
      <p:pic>
        <p:nvPicPr>
          <p:cNvPr id="9" name="Picture 8" descr="https://scontent.fewr1-1.fna.fbcdn.net/v/t1.0-9/179481_592336670784307_1953652292_n.jpg?oh=ef95f041f26cf5c7c7906b5bc07236cf&amp;oe=589A3869"/>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80819" y="2475303"/>
            <a:ext cx="3147352" cy="2648672"/>
          </a:xfrm>
          <a:prstGeom prst="rect">
            <a:avLst/>
          </a:prstGeom>
          <a:noFill/>
          <a:ln>
            <a:noFill/>
          </a:ln>
        </p:spPr>
      </p:pic>
    </p:spTree>
    <p:extLst>
      <p:ext uri="{BB962C8B-B14F-4D97-AF65-F5344CB8AC3E}">
        <p14:creationId xmlns:p14="http://schemas.microsoft.com/office/powerpoint/2010/main" val="3903699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Pattern and </a:t>
            </a:r>
            <a:r>
              <a:rPr lang="en-US" dirty="0" err="1"/>
              <a:t>zentangle</a:t>
            </a:r>
            <a:endParaRPr lang="en-US" dirty="0"/>
          </a:p>
        </p:txBody>
      </p:sp>
      <p:pic>
        <p:nvPicPr>
          <p:cNvPr id="4" name="Picture 3" descr="https://scontent.fewr1-1.fna.fbcdn.net/v/t1.0-9/9895_601031046581536_675587364_n.jpg?oh=8dffab4ae3f75801c25878aa1f51a58c&amp;oe=586CC99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5759" y="2105891"/>
            <a:ext cx="4411405" cy="3405535"/>
          </a:xfrm>
          <a:prstGeom prst="rect">
            <a:avLst/>
          </a:prstGeom>
          <a:noFill/>
          <a:ln>
            <a:noFill/>
          </a:ln>
        </p:spPr>
      </p:pic>
      <p:pic>
        <p:nvPicPr>
          <p:cNvPr id="5" name="Picture 4" descr="Image result for Simple Zentangle Patterns Flower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3854" y="2021148"/>
            <a:ext cx="3953164" cy="3630440"/>
          </a:xfrm>
          <a:prstGeom prst="rect">
            <a:avLst/>
          </a:prstGeom>
          <a:noFill/>
          <a:ln>
            <a:noFill/>
          </a:ln>
        </p:spPr>
      </p:pic>
    </p:spTree>
    <p:extLst>
      <p:ext uri="{BB962C8B-B14F-4D97-AF65-F5344CB8AC3E}">
        <p14:creationId xmlns:p14="http://schemas.microsoft.com/office/powerpoint/2010/main" val="2433514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classes</a:t>
            </a:r>
          </a:p>
        </p:txBody>
      </p:sp>
      <p:pic>
        <p:nvPicPr>
          <p:cNvPr id="4" name="Content Placeholder 3" descr="https://scontent.fewr1-1.fna.fbcdn.net/v/t1.0-9/r90/537207_582862311731743_2074601608_n.jpg?oh=70980665f5702c81e8d6c0a54b338c58&amp;oe=58A688F6"/>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341091" y="2004290"/>
            <a:ext cx="3029527" cy="3879274"/>
          </a:xfrm>
          <a:prstGeom prst="rect">
            <a:avLst/>
          </a:prstGeom>
          <a:noFill/>
          <a:ln>
            <a:noFill/>
          </a:ln>
        </p:spPr>
      </p:pic>
      <p:pic>
        <p:nvPicPr>
          <p:cNvPr id="5" name="Picture 4" descr="https://scontent.fewr1-1.fna.fbcdn.net/v/t1.0-9/1064_602272056457435_1892509786_n.jpg?oh=f139cef800aab0e9ed49b2805a610ad2&amp;oe=589CD53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9874" y="2004290"/>
            <a:ext cx="3056110" cy="3657600"/>
          </a:xfrm>
          <a:prstGeom prst="rect">
            <a:avLst/>
          </a:prstGeom>
          <a:noFill/>
          <a:ln>
            <a:noFill/>
          </a:ln>
        </p:spPr>
      </p:pic>
      <p:pic>
        <p:nvPicPr>
          <p:cNvPr id="6" name="Picture 5" descr="https://scontent.fewr1-1.fna.fbcdn.net/v/t1.0-9/69019_582863045065003_612085481_n.jpg?oh=e8d3cd35933b8d76434e395f089e9e36&amp;oe=5897F75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951" y="2004290"/>
            <a:ext cx="2715490" cy="3657600"/>
          </a:xfrm>
          <a:prstGeom prst="rect">
            <a:avLst/>
          </a:prstGeom>
          <a:noFill/>
          <a:ln>
            <a:noFill/>
          </a:ln>
        </p:spPr>
      </p:pic>
    </p:spTree>
    <p:extLst>
      <p:ext uri="{BB962C8B-B14F-4D97-AF65-F5344CB8AC3E}">
        <p14:creationId xmlns:p14="http://schemas.microsoft.com/office/powerpoint/2010/main" val="2226044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graphing</a:t>
            </a:r>
          </a:p>
        </p:txBody>
      </p:sp>
      <p:pic>
        <p:nvPicPr>
          <p:cNvPr id="4" name="Content Placeholder 3" descr="Image result for Basic Zentangle"/>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054764" y="2041236"/>
            <a:ext cx="3814618" cy="3860799"/>
          </a:xfrm>
          <a:prstGeom prst="rect">
            <a:avLst/>
          </a:prstGeom>
          <a:noFill/>
          <a:ln>
            <a:noFill/>
          </a:ln>
        </p:spPr>
      </p:pic>
    </p:spTree>
    <p:extLst>
      <p:ext uri="{BB962C8B-B14F-4D97-AF65-F5344CB8AC3E}">
        <p14:creationId xmlns:p14="http://schemas.microsoft.com/office/powerpoint/2010/main" val="1704267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sculpture</a:t>
            </a:r>
          </a:p>
        </p:txBody>
      </p:sp>
      <p:pic>
        <p:nvPicPr>
          <p:cNvPr id="4" name="Picture 3" descr="https://scontent.fewr1-1.fna.fbcdn.net/v/t1.0-9/1044048_624843327533641_203400490_n.jpg?oh=b25233e79ca5901d8d1d48700fe88016&amp;oe=589CF98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5402" y="2015732"/>
            <a:ext cx="3265834" cy="3450613"/>
          </a:xfrm>
          <a:prstGeom prst="rect">
            <a:avLst/>
          </a:prstGeom>
          <a:noFill/>
          <a:ln>
            <a:noFill/>
          </a:ln>
        </p:spPr>
      </p:pic>
      <p:pic>
        <p:nvPicPr>
          <p:cNvPr id="5" name="Picture 4" descr="https://scontent.fewr1-1.fna.fbcdn.net/v/t1.0-9/580171_616220028395971_39543106_n.jpg?oh=2dad868acee6989c59cd1a1e34b0eadf&amp;oe=58AE230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4583" y="2015732"/>
            <a:ext cx="2355272" cy="3369068"/>
          </a:xfrm>
          <a:prstGeom prst="rect">
            <a:avLst/>
          </a:prstGeom>
          <a:noFill/>
          <a:ln>
            <a:noFill/>
          </a:ln>
        </p:spPr>
      </p:pic>
      <p:pic>
        <p:nvPicPr>
          <p:cNvPr id="6" name="Picture 5" descr="https://scontent.fewr1-1.fna.fbcdn.net/v/t1.0-9/735060_567748799909761_1468927154_n.jpg?oh=93bec92a597d780dfdfd10a4c6d974f5&amp;oe=5866C47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1503" y="2015732"/>
            <a:ext cx="2934133" cy="3369068"/>
          </a:xfrm>
          <a:prstGeom prst="rect">
            <a:avLst/>
          </a:prstGeom>
          <a:noFill/>
          <a:ln>
            <a:noFill/>
          </a:ln>
        </p:spPr>
      </p:pic>
    </p:spTree>
    <p:extLst>
      <p:ext uri="{BB962C8B-B14F-4D97-AF65-F5344CB8AC3E}">
        <p14:creationId xmlns:p14="http://schemas.microsoft.com/office/powerpoint/2010/main" val="2033897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Now what?  What supplies to keep in the classroom</a:t>
            </a:r>
          </a:p>
        </p:txBody>
      </p:sp>
      <p:sp>
        <p:nvSpPr>
          <p:cNvPr id="3" name="Content Placeholder 2"/>
          <p:cNvSpPr>
            <a:spLocks noGrp="1"/>
          </p:cNvSpPr>
          <p:nvPr>
            <p:ph idx="1"/>
          </p:nvPr>
        </p:nvSpPr>
        <p:spPr/>
        <p:txBody>
          <a:bodyPr/>
          <a:lstStyle/>
          <a:p>
            <a:r>
              <a:rPr lang="en-US" dirty="0"/>
              <a:t>each classroom should have good quality markers (</a:t>
            </a:r>
            <a:r>
              <a:rPr lang="en-US" dirty="0" err="1"/>
              <a:t>prismacolor</a:t>
            </a:r>
            <a:r>
              <a:rPr lang="en-US" dirty="0"/>
              <a:t>), some oil pastels, soft pastels, colored pencils, black sharpies, acrylic paint, watercolor, scissors and different paper </a:t>
            </a:r>
          </a:p>
        </p:txBody>
      </p:sp>
      <p:pic>
        <p:nvPicPr>
          <p:cNvPr id="4" name="Picture 3"/>
          <p:cNvPicPr>
            <a:picLocks noChangeAspect="1"/>
          </p:cNvPicPr>
          <p:nvPr/>
        </p:nvPicPr>
        <p:blipFill>
          <a:blip r:embed="rId2"/>
          <a:stretch>
            <a:fillRect/>
          </a:stretch>
        </p:blipFill>
        <p:spPr>
          <a:xfrm>
            <a:off x="142902" y="3616614"/>
            <a:ext cx="2857500" cy="2247900"/>
          </a:xfrm>
          <a:prstGeom prst="rect">
            <a:avLst/>
          </a:prstGeom>
        </p:spPr>
      </p:pic>
      <p:pic>
        <p:nvPicPr>
          <p:cNvPr id="5" name="Picture 4"/>
          <p:cNvPicPr>
            <a:picLocks noChangeAspect="1"/>
          </p:cNvPicPr>
          <p:nvPr/>
        </p:nvPicPr>
        <p:blipFill>
          <a:blip r:embed="rId3"/>
          <a:stretch>
            <a:fillRect/>
          </a:stretch>
        </p:blipFill>
        <p:spPr>
          <a:xfrm>
            <a:off x="2917080" y="3680042"/>
            <a:ext cx="2783998" cy="2247900"/>
          </a:xfrm>
          <a:prstGeom prst="rect">
            <a:avLst/>
          </a:prstGeom>
        </p:spPr>
      </p:pic>
      <p:pic>
        <p:nvPicPr>
          <p:cNvPr id="6" name="Picture 5"/>
          <p:cNvPicPr>
            <a:picLocks noChangeAspect="1"/>
          </p:cNvPicPr>
          <p:nvPr/>
        </p:nvPicPr>
        <p:blipFill>
          <a:blip r:embed="rId4"/>
          <a:stretch>
            <a:fillRect/>
          </a:stretch>
        </p:blipFill>
        <p:spPr>
          <a:xfrm>
            <a:off x="5786543" y="3689784"/>
            <a:ext cx="3057235" cy="2301586"/>
          </a:xfrm>
          <a:prstGeom prst="rect">
            <a:avLst/>
          </a:prstGeom>
        </p:spPr>
      </p:pic>
      <p:pic>
        <p:nvPicPr>
          <p:cNvPr id="7" name="Picture 6"/>
          <p:cNvPicPr>
            <a:picLocks noChangeAspect="1"/>
          </p:cNvPicPr>
          <p:nvPr/>
        </p:nvPicPr>
        <p:blipFill>
          <a:blip r:embed="rId5"/>
          <a:stretch>
            <a:fillRect/>
          </a:stretch>
        </p:blipFill>
        <p:spPr>
          <a:xfrm>
            <a:off x="8946893" y="3616614"/>
            <a:ext cx="3195782" cy="2374756"/>
          </a:xfrm>
          <a:prstGeom prst="rect">
            <a:avLst/>
          </a:prstGeom>
        </p:spPr>
      </p:pic>
    </p:spTree>
    <p:extLst>
      <p:ext uri="{BB962C8B-B14F-4D97-AF65-F5344CB8AC3E}">
        <p14:creationId xmlns:p14="http://schemas.microsoft.com/office/powerpoint/2010/main" val="4077163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ART IMPROVES MOTIVATION AND CONCENTRATION</a:t>
            </a:r>
            <a:br>
              <a:rPr lang="en-US" dirty="0"/>
            </a:br>
            <a:endParaRPr lang="en-US" dirty="0"/>
          </a:p>
        </p:txBody>
      </p:sp>
      <p:sp>
        <p:nvSpPr>
          <p:cNvPr id="3" name="Content Placeholder 2"/>
          <p:cNvSpPr>
            <a:spLocks noGrp="1"/>
          </p:cNvSpPr>
          <p:nvPr>
            <p:ph idx="1"/>
          </p:nvPr>
        </p:nvSpPr>
        <p:spPr>
          <a:xfrm>
            <a:off x="1230979" y="1853754"/>
            <a:ext cx="9603275" cy="3450613"/>
          </a:xfrm>
        </p:spPr>
        <p:txBody>
          <a:bodyPr/>
          <a:lstStyle/>
          <a:p>
            <a:r>
              <a:rPr lang="en-US" dirty="0"/>
              <a:t>Art activity may simulate a meditative state</a:t>
            </a:r>
          </a:p>
          <a:p>
            <a:pPr lvl="1"/>
            <a:r>
              <a:rPr lang="en-US" dirty="0"/>
              <a:t>The mind is in the best condition in order to receive information</a:t>
            </a:r>
          </a:p>
          <a:p>
            <a:pPr lvl="2"/>
            <a:r>
              <a:rPr lang="en-US" dirty="0"/>
              <a:t>Alpha brain rhythm</a:t>
            </a:r>
          </a:p>
          <a:p>
            <a:pPr lvl="3"/>
            <a:r>
              <a:rPr lang="en-US" dirty="0"/>
              <a:t>Relaxed state in which the brain can retain the most information</a:t>
            </a:r>
          </a:p>
          <a:p>
            <a:pPr lvl="3"/>
            <a:endParaRPr lang="en-US" dirty="0"/>
          </a:p>
        </p:txBody>
      </p:sp>
      <p:pic>
        <p:nvPicPr>
          <p:cNvPr id="4" name="Picture 3"/>
          <p:cNvPicPr/>
          <p:nvPr/>
        </p:nvPicPr>
        <p:blipFill>
          <a:blip r:embed="rId2"/>
          <a:stretch>
            <a:fillRect/>
          </a:stretch>
        </p:blipFill>
        <p:spPr>
          <a:xfrm>
            <a:off x="1230979" y="3491344"/>
            <a:ext cx="10268294" cy="3223491"/>
          </a:xfrm>
          <a:prstGeom prst="rect">
            <a:avLst/>
          </a:prstGeom>
        </p:spPr>
      </p:pic>
    </p:spTree>
    <p:extLst>
      <p:ext uri="{BB962C8B-B14F-4D97-AF65-F5344CB8AC3E}">
        <p14:creationId xmlns:p14="http://schemas.microsoft.com/office/powerpoint/2010/main" val="3627157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Music to slow the brain wavelengths</a:t>
            </a:r>
          </a:p>
        </p:txBody>
      </p:sp>
      <p:sp>
        <p:nvSpPr>
          <p:cNvPr id="3" name="Content Placeholder 2"/>
          <p:cNvSpPr>
            <a:spLocks noGrp="1"/>
          </p:cNvSpPr>
          <p:nvPr>
            <p:ph idx="1"/>
          </p:nvPr>
        </p:nvSpPr>
        <p:spPr/>
        <p:txBody>
          <a:bodyPr/>
          <a:lstStyle/>
          <a:p>
            <a:r>
              <a:rPr lang="en-US" dirty="0"/>
              <a:t>Music also will decrease the brain rhythm, silencing it to the wavelength that will be optimal for learning, especially baroque. </a:t>
            </a:r>
          </a:p>
          <a:p>
            <a:endParaRPr lang="en-US" dirty="0"/>
          </a:p>
          <a:p>
            <a:r>
              <a:rPr lang="en-US" dirty="0">
                <a:hlinkClick r:id="rId2"/>
              </a:rPr>
              <a:t>https://www.bing.com/videos/search?q=baroque+largo+music&amp;&amp;view=detail&amp;mid=7E1B037935392D3966CE7E1B037935392D3966CE&amp;FORM=VRDGAR</a:t>
            </a:r>
            <a:endParaRPr lang="en-US" dirty="0"/>
          </a:p>
        </p:txBody>
      </p:sp>
    </p:spTree>
    <p:extLst>
      <p:ext uri="{BB962C8B-B14F-4D97-AF65-F5344CB8AC3E}">
        <p14:creationId xmlns:p14="http://schemas.microsoft.com/office/powerpoint/2010/main" val="426669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Arts Education Partnership analyzed 62 studies by about 100 researchers and compared the academic achievement and performance on standardized tests of students who have had art and those who have not. </a:t>
            </a:r>
          </a:p>
          <a:p>
            <a:r>
              <a:rPr lang="en-US" dirty="0"/>
              <a:t>They scored better, improved in social skills, increased motivation</a:t>
            </a:r>
          </a:p>
          <a:p>
            <a:r>
              <a:rPr lang="en-US" dirty="0"/>
              <a:t>"If they're worried about their test scores and want a way to get them higher, they need to give kids more arts, not less," says Tom Horne, Arizona's state superintendent of public instruction. "There's lots of evidence that kids immersed in the arts do better on their academic tests." Vega (2012)</a:t>
            </a:r>
          </a:p>
          <a:p>
            <a:endParaRPr lang="en-US" dirty="0"/>
          </a:p>
          <a:p>
            <a:endParaRPr lang="en-US" dirty="0"/>
          </a:p>
        </p:txBody>
      </p:sp>
      <p:sp>
        <p:nvSpPr>
          <p:cNvPr id="4" name="Rectangle 1"/>
          <p:cNvSpPr>
            <a:spLocks noGrp="1" noChangeArrowheads="1"/>
          </p:cNvSpPr>
          <p:nvPr>
            <p:ph type="title"/>
          </p:nvPr>
        </p:nvSpPr>
        <p:spPr bwMode="auto">
          <a:xfrm>
            <a:off x="1451579" y="913639"/>
            <a:ext cx="822930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ART IMPROVES TEST SCORES, IMPROVES ADADEMIC</a:t>
            </a:r>
            <a:b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ACHIEVEMENT AND PROBLEM SOLVING</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82930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217" y="1007719"/>
            <a:ext cx="9798709" cy="728717"/>
          </a:xfrm>
        </p:spPr>
        <p:txBody>
          <a:bodyPr>
            <a:normAutofit/>
          </a:bodyPr>
          <a:lstStyle/>
          <a:p>
            <a:r>
              <a:rPr lang="en-US" dirty="0"/>
              <a:t>Wiley H. Bates Middle School study</a:t>
            </a:r>
          </a:p>
        </p:txBody>
      </p:sp>
      <p:sp>
        <p:nvSpPr>
          <p:cNvPr id="3" name="Content Placeholder 2"/>
          <p:cNvSpPr>
            <a:spLocks noGrp="1"/>
          </p:cNvSpPr>
          <p:nvPr>
            <p:ph idx="1"/>
          </p:nvPr>
        </p:nvSpPr>
        <p:spPr>
          <a:xfrm>
            <a:off x="1006764" y="1803303"/>
            <a:ext cx="4719783" cy="4597504"/>
          </a:xfrm>
        </p:spPr>
        <p:txBody>
          <a:bodyPr>
            <a:normAutofit/>
          </a:bodyPr>
          <a:lstStyle/>
          <a:p>
            <a:r>
              <a:rPr lang="en-US" sz="2600" dirty="0"/>
              <a:t> Annapolis, Maryland - 4-year grant to integrate art education.</a:t>
            </a:r>
          </a:p>
          <a:p>
            <a:pPr lvl="1"/>
            <a:r>
              <a:rPr lang="en-US" sz="2200" dirty="0"/>
              <a:t>Percentage of students who achieved/</a:t>
            </a:r>
            <a:r>
              <a:rPr lang="en-US" sz="2200" dirty="0" err="1"/>
              <a:t>surprassed</a:t>
            </a:r>
            <a:r>
              <a:rPr lang="en-US" sz="2200" dirty="0"/>
              <a:t> standards grew from 73 percent in 2009 to 81 percent in 2012, and from 62 percent to 77 percent for math during the same period, while disciplinary problems decreased 23 percent from 2009 to 2011</a:t>
            </a:r>
          </a:p>
          <a:p>
            <a:endParaRPr lang="en-US" dirty="0"/>
          </a:p>
        </p:txBody>
      </p:sp>
      <p:pic>
        <p:nvPicPr>
          <p:cNvPr id="4" name="Picture 3" descr="Bates&amp;#039;s Success Metrics. Infographic showing Maryland State Standards -- the percentage of students in grades 6-8 who meet or exceed state stands in reading and math. Source: Maryland State Department of Education."/>
          <p:cNvPicPr/>
          <p:nvPr/>
        </p:nvPicPr>
        <p:blipFill>
          <a:blip r:embed="rId2">
            <a:extLst>
              <a:ext uri="{28A0092B-C50C-407E-A947-70E740481C1C}">
                <a14:useLocalDpi xmlns:a14="http://schemas.microsoft.com/office/drawing/2010/main" val="0"/>
              </a:ext>
            </a:extLst>
          </a:blip>
          <a:srcRect/>
          <a:stretch>
            <a:fillRect/>
          </a:stretch>
        </p:blipFill>
        <p:spPr bwMode="auto">
          <a:xfrm>
            <a:off x="6027327" y="2015732"/>
            <a:ext cx="5388817" cy="3914013"/>
          </a:xfrm>
          <a:prstGeom prst="rect">
            <a:avLst/>
          </a:prstGeom>
          <a:noFill/>
          <a:ln>
            <a:noFill/>
          </a:ln>
        </p:spPr>
      </p:pic>
    </p:spTree>
    <p:extLst>
      <p:ext uri="{BB962C8B-B14F-4D97-AF65-F5344CB8AC3E}">
        <p14:creationId xmlns:p14="http://schemas.microsoft.com/office/powerpoint/2010/main" val="958158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488" y="619792"/>
            <a:ext cx="9603275" cy="1049235"/>
          </a:xfrm>
        </p:spPr>
        <p:txBody>
          <a:bodyPr/>
          <a:lstStyle/>
          <a:p>
            <a:r>
              <a:rPr lang="en-US" dirty="0"/>
              <a:t>Various art forms benefit</a:t>
            </a:r>
            <a:br>
              <a:rPr lang="en-US" dirty="0"/>
            </a:br>
            <a:r>
              <a:rPr lang="en-US" dirty="0"/>
              <a:t>students in different ways</a:t>
            </a:r>
          </a:p>
        </p:txBody>
      </p:sp>
      <p:sp>
        <p:nvSpPr>
          <p:cNvPr id="3" name="Content Placeholder 2"/>
          <p:cNvSpPr>
            <a:spLocks noGrp="1"/>
          </p:cNvSpPr>
          <p:nvPr>
            <p:ph idx="1"/>
          </p:nvPr>
        </p:nvSpPr>
        <p:spPr>
          <a:xfrm>
            <a:off x="1451579" y="2015732"/>
            <a:ext cx="4875330" cy="3450613"/>
          </a:xfrm>
        </p:spPr>
        <p:txBody>
          <a:bodyPr>
            <a:noAutofit/>
          </a:bodyPr>
          <a:lstStyle/>
          <a:p>
            <a:r>
              <a:rPr lang="en-US" sz="2400" dirty="0"/>
              <a:t>Drama improves social development and comprehension of stories, music helps students become more proficient in math, as well as verbal skills, dance helps with social skills as well as confidence and creativity, the visual arts improves writing, reading, and writing organization</a:t>
            </a:r>
          </a:p>
        </p:txBody>
      </p:sp>
      <p:pic>
        <p:nvPicPr>
          <p:cNvPr id="4" name="Picture 3"/>
          <p:cNvPicPr/>
          <p:nvPr/>
        </p:nvPicPr>
        <p:blipFill>
          <a:blip r:embed="rId2"/>
          <a:stretch>
            <a:fillRect/>
          </a:stretch>
        </p:blipFill>
        <p:spPr>
          <a:xfrm>
            <a:off x="6970712" y="0"/>
            <a:ext cx="3521797" cy="6954982"/>
          </a:xfrm>
          <a:prstGeom prst="rect">
            <a:avLst/>
          </a:prstGeom>
        </p:spPr>
      </p:pic>
    </p:spTree>
    <p:extLst>
      <p:ext uri="{BB962C8B-B14F-4D97-AF65-F5344CB8AC3E}">
        <p14:creationId xmlns:p14="http://schemas.microsoft.com/office/powerpoint/2010/main" val="3152559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2410691" y="0"/>
            <a:ext cx="7093527" cy="6858000"/>
          </a:xfrm>
          <a:prstGeom prst="rect">
            <a:avLst/>
          </a:prstGeom>
        </p:spPr>
      </p:pic>
    </p:spTree>
    <p:extLst>
      <p:ext uri="{BB962C8B-B14F-4D97-AF65-F5344CB8AC3E}">
        <p14:creationId xmlns:p14="http://schemas.microsoft.com/office/powerpoint/2010/main" val="446661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ART IMPROVES CONNECTIONS BETWEEN BRAIN HEMISPHERES</a:t>
            </a:r>
            <a:br>
              <a:rPr lang="en-US" dirty="0"/>
            </a:br>
            <a:endParaRPr lang="en-US" dirty="0"/>
          </a:p>
        </p:txBody>
      </p:sp>
      <p:sp>
        <p:nvSpPr>
          <p:cNvPr id="3" name="Content Placeholder 2"/>
          <p:cNvSpPr>
            <a:spLocks noGrp="1"/>
          </p:cNvSpPr>
          <p:nvPr>
            <p:ph idx="1"/>
          </p:nvPr>
        </p:nvSpPr>
        <p:spPr>
          <a:xfrm>
            <a:off x="1451579" y="1930400"/>
            <a:ext cx="9603275" cy="4664364"/>
          </a:xfrm>
        </p:spPr>
        <p:txBody>
          <a:bodyPr>
            <a:normAutofit/>
          </a:bodyPr>
          <a:lstStyle/>
          <a:p>
            <a:r>
              <a:rPr lang="en-US" dirty="0"/>
              <a:t>The neural pathways that are responsible for attention can improve intelligence levels when being engaged and focusing deeply on art</a:t>
            </a:r>
          </a:p>
          <a:p>
            <a:r>
              <a:rPr lang="en-US" dirty="0"/>
              <a:t>Perceiving the three-dimensional and putting it on a two-dimensional plane or looking at an object from different perspectives is a complex process that consumes the whole brain</a:t>
            </a:r>
          </a:p>
          <a:p>
            <a:r>
              <a:rPr lang="en-US" dirty="0"/>
              <a:t>By using the whole brain, one experiences more serenity, increased imagination, and ease of memory</a:t>
            </a:r>
          </a:p>
          <a:p>
            <a:r>
              <a:rPr lang="en-US" dirty="0"/>
              <a:t>When the use of the brain is balanced between the two hemispheres, the individual’s full potential can be tapped</a:t>
            </a:r>
          </a:p>
          <a:p>
            <a:endParaRPr lang="en-US" dirty="0"/>
          </a:p>
        </p:txBody>
      </p:sp>
    </p:spTree>
    <p:extLst>
      <p:ext uri="{BB962C8B-B14F-4D97-AF65-F5344CB8AC3E}">
        <p14:creationId xmlns:p14="http://schemas.microsoft.com/office/powerpoint/2010/main" val="151016255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3540</TotalTime>
  <Words>933</Words>
  <Application>Microsoft Office PowerPoint</Application>
  <PresentationFormat>Widescreen</PresentationFormat>
  <Paragraphs>67</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Gill Sans MT</vt:lpstr>
      <vt:lpstr>Times New Roman</vt:lpstr>
      <vt:lpstr>Gallery</vt:lpstr>
      <vt:lpstr>Enriching our curriculum through the arts</vt:lpstr>
      <vt:lpstr>Creativity engages the whole brain</vt:lpstr>
      <vt:lpstr>ART IMPROVES MOTIVATION AND CONCENTRATION </vt:lpstr>
      <vt:lpstr>Music to slow the brain wavelengths</vt:lpstr>
      <vt:lpstr>ART IMPROVES TEST SCORES, IMPROVES ADADEMIC  ACHIEVEMENT AND PROBLEM SOLVING</vt:lpstr>
      <vt:lpstr>Wiley H. Bates Middle School study</vt:lpstr>
      <vt:lpstr>Various art forms benefit students in different ways</vt:lpstr>
      <vt:lpstr>PowerPoint Presentation</vt:lpstr>
      <vt:lpstr>ART IMPROVES CONNECTIONS BETWEEN BRAIN HEMISPHERES </vt:lpstr>
      <vt:lpstr>Techniques for connecting brain hemispheres</vt:lpstr>
      <vt:lpstr>ART FOSTERS POSITIVE SOCIAL AND EMOTIONAL DEVELOPMENT AS WELL AS TEAMWORK </vt:lpstr>
      <vt:lpstr>PERFORMING ARTS IN THE CLASSROOM </vt:lpstr>
      <vt:lpstr>ART IDEAS FOR INTEGRATION IN K-5 </vt:lpstr>
      <vt:lpstr>ART IDEAS FOR INTEGRATION IN K-5</vt:lpstr>
      <vt:lpstr>ART IDEAS FOR INTEGRATION IN K-5</vt:lpstr>
      <vt:lpstr>ART IDEAS FOR INTEGRATION IN K-5 – design for increased focus </vt:lpstr>
      <vt:lpstr>Solar system, stars, planets</vt:lpstr>
      <vt:lpstr>ART IDEAS FOR INTEGRATION IN 6-8 </vt:lpstr>
      <vt:lpstr>Use of expressive color to express feelings and emotions</vt:lpstr>
      <vt:lpstr>Mandalas for greater mind clarity  </vt:lpstr>
      <vt:lpstr>Murals for teambuilding</vt:lpstr>
      <vt:lpstr>biology class, depiction of character in a book, descriptive writing</vt:lpstr>
      <vt:lpstr>Study of different cultures, geography, religions</vt:lpstr>
      <vt:lpstr>Study of different cultures, geography, religions</vt:lpstr>
      <vt:lpstr>Pattern and zentangle</vt:lpstr>
      <vt:lpstr>Language classes</vt:lpstr>
      <vt:lpstr>graphing</vt:lpstr>
      <vt:lpstr>sculpture</vt:lpstr>
      <vt:lpstr>Now what?  What supplies to keep in the classroom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Enriching the curriculum through the arts</dc:title>
  <dc:creator>Mona Abala</dc:creator>
  <cp:lastModifiedBy>Mona Abala</cp:lastModifiedBy>
  <cp:revision>20</cp:revision>
  <dcterms:created xsi:type="dcterms:W3CDTF">2016-10-13T16:16:52Z</dcterms:created>
  <dcterms:modified xsi:type="dcterms:W3CDTF">2016-11-01T14:25:02Z</dcterms:modified>
</cp:coreProperties>
</file>