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58" r:id="rId5"/>
    <p:sldId id="260" r:id="rId6"/>
    <p:sldId id="261" r:id="rId7"/>
    <p:sldId id="262" r:id="rId8"/>
    <p:sldId id="268" r:id="rId9"/>
    <p:sldId id="269" r:id="rId10"/>
    <p:sldId id="272" r:id="rId11"/>
    <p:sldId id="270" r:id="rId12"/>
    <p:sldId id="271" r:id="rId13"/>
    <p:sldId id="273" r:id="rId14"/>
    <p:sldId id="274" r:id="rId15"/>
    <p:sldId id="275" r:id="rId16"/>
    <p:sldId id="276" r:id="rId17"/>
    <p:sldId id="281" r:id="rId18"/>
    <p:sldId id="277" r:id="rId19"/>
    <p:sldId id="278" r:id="rId20"/>
    <p:sldId id="279" r:id="rId21"/>
    <p:sldId id="280" r:id="rId22"/>
    <p:sldId id="282" r:id="rId23"/>
    <p:sldId id="283" r:id="rId24"/>
    <p:sldId id="284" r:id="rId25"/>
    <p:sldId id="285" r:id="rId26"/>
    <p:sldId id="287" r:id="rId27"/>
    <p:sldId id="289" r:id="rId28"/>
    <p:sldId id="288" r:id="rId29"/>
    <p:sldId id="286" r:id="rId30"/>
    <p:sldId id="263" r:id="rId31"/>
    <p:sldId id="264" r:id="rId32"/>
    <p:sldId id="291" r:id="rId33"/>
    <p:sldId id="292" r:id="rId34"/>
    <p:sldId id="293" r:id="rId35"/>
    <p:sldId id="294" r:id="rId36"/>
    <p:sldId id="295" r:id="rId37"/>
    <p:sldId id="296" r:id="rId38"/>
    <p:sldId id="297" r:id="rId39"/>
    <p:sldId id="298" r:id="rId40"/>
    <p:sldId id="266" r:id="rId41"/>
    <p:sldId id="290" r:id="rId42"/>
    <p:sldId id="265" r:id="rId43"/>
    <p:sldId id="26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35" autoAdjust="0"/>
    <p:restoredTop sz="94660"/>
  </p:normalViewPr>
  <p:slideViewPr>
    <p:cSldViewPr snapToGrid="0">
      <p:cViewPr varScale="1">
        <p:scale>
          <a:sx n="103" d="100"/>
          <a:sy n="103" d="100"/>
        </p:scale>
        <p:origin x="132"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6320591-2D4C-40AA-88CB-B2CF8A8CA08B}" type="datetimeFigureOut">
              <a:rPr lang="en-US" smtClean="0"/>
              <a:t>12/15/2015</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56DBB608-38C6-4558-9972-5347135AC768}"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3757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320591-2D4C-40AA-88CB-B2CF8A8CA08B}" type="datetimeFigureOut">
              <a:rPr lang="en-US" smtClean="0"/>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DBB608-38C6-4558-9972-5347135AC768}" type="slidenum">
              <a:rPr lang="en-US" smtClean="0"/>
              <a:t>‹#›</a:t>
            </a:fld>
            <a:endParaRPr lang="en-US"/>
          </a:p>
        </p:txBody>
      </p:sp>
    </p:spTree>
    <p:extLst>
      <p:ext uri="{BB962C8B-B14F-4D97-AF65-F5344CB8AC3E}">
        <p14:creationId xmlns:p14="http://schemas.microsoft.com/office/powerpoint/2010/main" val="3571123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320591-2D4C-40AA-88CB-B2CF8A8CA08B}" type="datetimeFigureOut">
              <a:rPr lang="en-US" smtClean="0"/>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BB608-38C6-4558-9972-5347135AC768}"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5912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320591-2D4C-40AA-88CB-B2CF8A8CA08B}" type="datetimeFigureOut">
              <a:rPr lang="en-US" smtClean="0"/>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BB608-38C6-4558-9972-5347135AC768}"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9201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320591-2D4C-40AA-88CB-B2CF8A8CA08B}" type="datetimeFigureOut">
              <a:rPr lang="en-US" smtClean="0"/>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BB608-38C6-4558-9972-5347135AC768}" type="slidenum">
              <a:rPr lang="en-US" smtClean="0"/>
              <a:t>‹#›</a:t>
            </a:fld>
            <a:endParaRPr lang="en-US"/>
          </a:p>
        </p:txBody>
      </p:sp>
    </p:spTree>
    <p:extLst>
      <p:ext uri="{BB962C8B-B14F-4D97-AF65-F5344CB8AC3E}">
        <p14:creationId xmlns:p14="http://schemas.microsoft.com/office/powerpoint/2010/main" val="1053544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320591-2D4C-40AA-88CB-B2CF8A8CA08B}" type="datetimeFigureOut">
              <a:rPr lang="en-US" smtClean="0"/>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BB608-38C6-4558-9972-5347135AC768}"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3391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320591-2D4C-40AA-88CB-B2CF8A8CA08B}" type="datetimeFigureOut">
              <a:rPr lang="en-US" smtClean="0"/>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BB608-38C6-4558-9972-5347135AC768}"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7515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320591-2D4C-40AA-88CB-B2CF8A8CA08B}" type="datetimeFigureOut">
              <a:rPr lang="en-US" smtClean="0"/>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BB608-38C6-4558-9972-5347135AC768}"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9539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320591-2D4C-40AA-88CB-B2CF8A8CA08B}" type="datetimeFigureOut">
              <a:rPr lang="en-US" smtClean="0"/>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BB608-38C6-4558-9972-5347135AC768}"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5638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320591-2D4C-40AA-88CB-B2CF8A8CA08B}" type="datetimeFigureOut">
              <a:rPr lang="en-US" smtClean="0"/>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BB608-38C6-4558-9972-5347135AC768}" type="slidenum">
              <a:rPr lang="en-US" smtClean="0"/>
              <a:t>‹#›</a:t>
            </a:fld>
            <a:endParaRPr lang="en-US"/>
          </a:p>
        </p:txBody>
      </p:sp>
    </p:spTree>
    <p:extLst>
      <p:ext uri="{BB962C8B-B14F-4D97-AF65-F5344CB8AC3E}">
        <p14:creationId xmlns:p14="http://schemas.microsoft.com/office/powerpoint/2010/main" val="503447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320591-2D4C-40AA-88CB-B2CF8A8CA08B}" type="datetimeFigureOut">
              <a:rPr lang="en-US" smtClean="0"/>
              <a:t>12/15/2015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BB608-38C6-4558-9972-5347135AC768}"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2335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6320591-2D4C-40AA-88CB-B2CF8A8CA08B}" type="datetimeFigureOut">
              <a:rPr lang="en-US" smtClean="0"/>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DBB608-38C6-4558-9972-5347135AC768}" type="slidenum">
              <a:rPr lang="en-US" smtClean="0"/>
              <a:t>‹#›</a:t>
            </a:fld>
            <a:endParaRPr lang="en-US"/>
          </a:p>
        </p:txBody>
      </p:sp>
    </p:spTree>
    <p:extLst>
      <p:ext uri="{BB962C8B-B14F-4D97-AF65-F5344CB8AC3E}">
        <p14:creationId xmlns:p14="http://schemas.microsoft.com/office/powerpoint/2010/main" val="1162797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6320591-2D4C-40AA-88CB-B2CF8A8CA08B}" type="datetimeFigureOut">
              <a:rPr lang="en-US" smtClean="0"/>
              <a:t>12/15/2015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DBB608-38C6-4558-9972-5347135AC768}"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5467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6320591-2D4C-40AA-88CB-B2CF8A8CA08B}" type="datetimeFigureOut">
              <a:rPr lang="en-US" smtClean="0"/>
              <a:t>12/15/2015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DBB608-38C6-4558-9972-5347135AC768}"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6528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320591-2D4C-40AA-88CB-B2CF8A8CA08B}" type="datetimeFigureOut">
              <a:rPr lang="en-US" smtClean="0"/>
              <a:t>12/15/2015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DBB608-38C6-4558-9972-5347135AC768}" type="slidenum">
              <a:rPr lang="en-US" smtClean="0"/>
              <a:t>‹#›</a:t>
            </a:fld>
            <a:endParaRPr lang="en-US"/>
          </a:p>
        </p:txBody>
      </p:sp>
    </p:spTree>
    <p:extLst>
      <p:ext uri="{BB962C8B-B14F-4D97-AF65-F5344CB8AC3E}">
        <p14:creationId xmlns:p14="http://schemas.microsoft.com/office/powerpoint/2010/main" val="157351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320591-2D4C-40AA-88CB-B2CF8A8CA08B}" type="datetimeFigureOut">
              <a:rPr lang="en-US" smtClean="0"/>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DBB608-38C6-4558-9972-5347135AC768}"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5617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320591-2D4C-40AA-88CB-B2CF8A8CA08B}" type="datetimeFigureOut">
              <a:rPr lang="en-US" smtClean="0"/>
              <a:t>12/15/2015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DBB608-38C6-4558-9972-5347135AC768}" type="slidenum">
              <a:rPr lang="en-US" smtClean="0"/>
              <a:t>‹#›</a:t>
            </a:fld>
            <a:endParaRPr lang="en-US"/>
          </a:p>
        </p:txBody>
      </p:sp>
    </p:spTree>
    <p:extLst>
      <p:ext uri="{BB962C8B-B14F-4D97-AF65-F5344CB8AC3E}">
        <p14:creationId xmlns:p14="http://schemas.microsoft.com/office/powerpoint/2010/main" val="1051554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6320591-2D4C-40AA-88CB-B2CF8A8CA08B}" type="datetimeFigureOut">
              <a:rPr lang="en-US" smtClean="0"/>
              <a:t>12/15/2015</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6DBB608-38C6-4558-9972-5347135AC768}" type="slidenum">
              <a:rPr lang="en-US" smtClean="0"/>
              <a:t>‹#›</a:t>
            </a:fld>
            <a:endParaRPr lang="en-US"/>
          </a:p>
        </p:txBody>
      </p:sp>
    </p:spTree>
    <p:extLst>
      <p:ext uri="{BB962C8B-B14F-4D97-AF65-F5344CB8AC3E}">
        <p14:creationId xmlns:p14="http://schemas.microsoft.com/office/powerpoint/2010/main" val="4881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b="1" dirty="0">
                <a:solidFill>
                  <a:schemeClr val="accent1">
                    <a:lumMod val="75000"/>
                  </a:schemeClr>
                </a:solidFill>
              </a:rPr>
              <a:t>Establishing an Effective Islamic School </a:t>
            </a:r>
            <a:r>
              <a:rPr lang="en-US" sz="4800" b="1" dirty="0" smtClean="0">
                <a:solidFill>
                  <a:schemeClr val="accent1">
                    <a:lumMod val="75000"/>
                  </a:schemeClr>
                </a:solidFill>
              </a:rPr>
              <a:t>System</a:t>
            </a:r>
            <a:endParaRPr lang="en-US" sz="4800" dirty="0"/>
          </a:p>
        </p:txBody>
      </p:sp>
      <p:sp>
        <p:nvSpPr>
          <p:cNvPr id="3" name="Subtitle 2"/>
          <p:cNvSpPr>
            <a:spLocks noGrp="1"/>
          </p:cNvSpPr>
          <p:nvPr>
            <p:ph type="subTitle" idx="1"/>
          </p:nvPr>
        </p:nvSpPr>
        <p:spPr/>
        <p:txBody>
          <a:bodyPr/>
          <a:lstStyle/>
          <a:p>
            <a:r>
              <a:rPr lang="en-US" b="1" i="1" dirty="0" smtClean="0"/>
              <a:t>Systemization </a:t>
            </a:r>
            <a:r>
              <a:rPr lang="en-US" b="1" i="1" dirty="0"/>
              <a:t>of School  Administration</a:t>
            </a:r>
          </a:p>
          <a:p>
            <a:r>
              <a:rPr lang="en-US" dirty="0"/>
              <a:t>Dr. Fawzia Mai Tung </a:t>
            </a:r>
          </a:p>
        </p:txBody>
      </p:sp>
    </p:spTree>
    <p:extLst>
      <p:ext uri="{BB962C8B-B14F-4D97-AF65-F5344CB8AC3E}">
        <p14:creationId xmlns:p14="http://schemas.microsoft.com/office/powerpoint/2010/main" val="10003529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for Setting Up Systems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solidFill>
                  <a:schemeClr val="tx1"/>
                </a:solidFill>
              </a:rPr>
              <a:t>Self-Evaluation: </a:t>
            </a:r>
            <a:r>
              <a:rPr lang="en-US" b="1" i="1" dirty="0" smtClean="0">
                <a:solidFill>
                  <a:schemeClr val="tx1"/>
                </a:solidFill>
              </a:rPr>
              <a:t>Actual</a:t>
            </a:r>
            <a:r>
              <a:rPr lang="en-US" dirty="0" smtClean="0">
                <a:solidFill>
                  <a:schemeClr val="tx1"/>
                </a:solidFill>
              </a:rPr>
              <a:t> Time Spent vs. Types of Activities</a:t>
            </a:r>
          </a:p>
          <a:p>
            <a:pPr marL="457200" indent="-457200">
              <a:buFont typeface="+mj-lt"/>
              <a:buAutoNum type="arabicPeriod"/>
            </a:pPr>
            <a:r>
              <a:rPr lang="en-US" dirty="0" smtClean="0">
                <a:solidFill>
                  <a:srgbClr val="0070C0"/>
                </a:solidFill>
              </a:rPr>
              <a:t>Establish goal: </a:t>
            </a:r>
            <a:r>
              <a:rPr lang="en-US" b="1" i="1" dirty="0" smtClean="0">
                <a:solidFill>
                  <a:srgbClr val="0070C0"/>
                </a:solidFill>
              </a:rPr>
              <a:t>Ideal </a:t>
            </a:r>
            <a:r>
              <a:rPr lang="en-US" dirty="0" smtClean="0">
                <a:solidFill>
                  <a:srgbClr val="0070C0"/>
                </a:solidFill>
              </a:rPr>
              <a:t>Time Spent vs Types of Activities</a:t>
            </a:r>
          </a:p>
          <a:p>
            <a:pPr marL="457200" indent="-457200">
              <a:buFont typeface="+mj-lt"/>
              <a:buAutoNum type="arabicPeriod"/>
            </a:pPr>
            <a:r>
              <a:rPr lang="en-US" dirty="0" smtClean="0"/>
              <a:t>Identify Areas most needing Systemization </a:t>
            </a:r>
            <a:r>
              <a:rPr lang="en-US" dirty="0" smtClean="0">
                <a:sym typeface="Wingdings" panose="05000000000000000000" pitchFamily="2" charset="2"/>
              </a:rPr>
              <a:t> Priority</a:t>
            </a:r>
          </a:p>
          <a:p>
            <a:pPr marL="457200" indent="-457200">
              <a:buFont typeface="+mj-lt"/>
              <a:buAutoNum type="arabicPeriod"/>
            </a:pPr>
            <a:r>
              <a:rPr lang="en-US" dirty="0" smtClean="0">
                <a:sym typeface="Wingdings" panose="05000000000000000000" pitchFamily="2" charset="2"/>
              </a:rPr>
              <a:t>Set up tools: Operations Manual folders and documents</a:t>
            </a:r>
          </a:p>
          <a:p>
            <a:pPr marL="457200" indent="-457200">
              <a:buFont typeface="+mj-lt"/>
              <a:buAutoNum type="arabicPeriod"/>
            </a:pPr>
            <a:r>
              <a:rPr lang="en-US" dirty="0" smtClean="0">
                <a:sym typeface="Wingdings" panose="05000000000000000000" pitchFamily="2" charset="2"/>
              </a:rPr>
              <a:t>Copy and paste existing systems</a:t>
            </a:r>
          </a:p>
          <a:p>
            <a:pPr marL="457200" indent="-457200">
              <a:buFont typeface="+mj-lt"/>
              <a:buAutoNum type="arabicPeriod"/>
            </a:pPr>
            <a:r>
              <a:rPr lang="en-US" dirty="0" smtClean="0">
                <a:sym typeface="Wingdings" panose="05000000000000000000" pitchFamily="2" charset="2"/>
              </a:rPr>
              <a:t>Write systems for priority areas</a:t>
            </a:r>
          </a:p>
          <a:p>
            <a:pPr marL="457200" indent="-457200">
              <a:buFont typeface="+mj-lt"/>
              <a:buAutoNum type="arabicPeriod"/>
            </a:pPr>
            <a:endParaRPr lang="en-US" dirty="0"/>
          </a:p>
        </p:txBody>
      </p:sp>
      <p:pic>
        <p:nvPicPr>
          <p:cNvPr id="4" name="Picture 3"/>
          <p:cNvPicPr>
            <a:picLocks noChangeAspect="1"/>
          </p:cNvPicPr>
          <p:nvPr/>
        </p:nvPicPr>
        <p:blipFill>
          <a:blip r:embed="rId2"/>
          <a:stretch>
            <a:fillRect/>
          </a:stretch>
        </p:blipFill>
        <p:spPr>
          <a:xfrm>
            <a:off x="8816770" y="3368316"/>
            <a:ext cx="1962150" cy="2333625"/>
          </a:xfrm>
          <a:prstGeom prst="rect">
            <a:avLst/>
          </a:prstGeom>
        </p:spPr>
      </p:pic>
    </p:spTree>
    <p:extLst>
      <p:ext uri="{BB962C8B-B14F-4D97-AF65-F5344CB8AC3E}">
        <p14:creationId xmlns:p14="http://schemas.microsoft.com/office/powerpoint/2010/main" val="338276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Analyze the Self-Evaluation</a:t>
            </a:r>
            <a:endParaRPr lang="en-US" dirty="0"/>
          </a:p>
        </p:txBody>
      </p:sp>
      <p:sp>
        <p:nvSpPr>
          <p:cNvPr id="3" name="Content Placeholder 2"/>
          <p:cNvSpPr>
            <a:spLocks noGrp="1"/>
          </p:cNvSpPr>
          <p:nvPr>
            <p:ph idx="1"/>
          </p:nvPr>
        </p:nvSpPr>
        <p:spPr/>
        <p:txBody>
          <a:bodyPr/>
          <a:lstStyle/>
          <a:p>
            <a:r>
              <a:rPr lang="en-US" dirty="0" smtClean="0"/>
              <a:t>Tally time vs category of work.</a:t>
            </a:r>
          </a:p>
          <a:p>
            <a:r>
              <a:rPr lang="en-US" dirty="0" smtClean="0"/>
              <a:t>Establish goals/ideal.</a:t>
            </a:r>
          </a:p>
          <a:p>
            <a:r>
              <a:rPr lang="en-US" dirty="0" smtClean="0"/>
              <a:t>Compare to goal/ideal.</a:t>
            </a:r>
          </a:p>
          <a:p>
            <a:r>
              <a:rPr lang="en-US" dirty="0" smtClean="0"/>
              <a:t>Comment or question</a:t>
            </a:r>
            <a:endParaRPr lang="en-US" dirty="0"/>
          </a:p>
        </p:txBody>
      </p:sp>
    </p:spTree>
    <p:extLst>
      <p:ext uri="{BB962C8B-B14F-4D97-AF65-F5344CB8AC3E}">
        <p14:creationId xmlns:p14="http://schemas.microsoft.com/office/powerpoint/2010/main" val="28934631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81156" y="855406"/>
            <a:ext cx="10522800" cy="5294671"/>
          </a:xfrm>
          <a:prstGeom prst="rect">
            <a:avLst/>
          </a:prstGeom>
        </p:spPr>
      </p:pic>
      <p:cxnSp>
        <p:nvCxnSpPr>
          <p:cNvPr id="6" name="Straight Connector 5"/>
          <p:cNvCxnSpPr/>
          <p:nvPr/>
        </p:nvCxnSpPr>
        <p:spPr>
          <a:xfrm flipV="1">
            <a:off x="1002890" y="2448232"/>
            <a:ext cx="2094271" cy="14749"/>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981156" y="4970206"/>
            <a:ext cx="3561347"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6445045" y="4999703"/>
            <a:ext cx="5058911" cy="0"/>
          </a:xfrm>
          <a:prstGeom prst="line">
            <a:avLst/>
          </a:prstGeom>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6673751" y="2093649"/>
            <a:ext cx="4601497" cy="369332"/>
          </a:xfrm>
          <a:prstGeom prst="rect">
            <a:avLst/>
          </a:prstGeom>
          <a:noFill/>
        </p:spPr>
        <p:txBody>
          <a:bodyPr wrap="square" rtlCol="0">
            <a:spAutoFit/>
          </a:bodyPr>
          <a:lstStyle/>
          <a:p>
            <a:r>
              <a:rPr lang="en-US" dirty="0" smtClean="0"/>
              <a:t>Maybe combine coordination with secretarial?</a:t>
            </a:r>
            <a:endParaRPr lang="en-US" dirty="0"/>
          </a:p>
        </p:txBody>
      </p:sp>
    </p:spTree>
    <p:extLst>
      <p:ext uri="{BB962C8B-B14F-4D97-AF65-F5344CB8AC3E}">
        <p14:creationId xmlns:p14="http://schemas.microsoft.com/office/powerpoint/2010/main" val="2268923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for Setting Up Systems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solidFill>
                  <a:schemeClr val="tx1"/>
                </a:solidFill>
              </a:rPr>
              <a:t>Self-Evaluation: </a:t>
            </a:r>
            <a:r>
              <a:rPr lang="en-US" b="1" i="1" dirty="0" smtClean="0">
                <a:solidFill>
                  <a:schemeClr val="tx1"/>
                </a:solidFill>
              </a:rPr>
              <a:t>Actual</a:t>
            </a:r>
            <a:r>
              <a:rPr lang="en-US" dirty="0" smtClean="0">
                <a:solidFill>
                  <a:schemeClr val="tx1"/>
                </a:solidFill>
              </a:rPr>
              <a:t> Time Spent vs. Types of Activities</a:t>
            </a:r>
          </a:p>
          <a:p>
            <a:pPr marL="457200" indent="-457200">
              <a:buFont typeface="+mj-lt"/>
              <a:buAutoNum type="arabicPeriod"/>
            </a:pPr>
            <a:r>
              <a:rPr lang="en-US" dirty="0" smtClean="0">
                <a:solidFill>
                  <a:schemeClr val="tx1"/>
                </a:solidFill>
              </a:rPr>
              <a:t>Establish goal: </a:t>
            </a:r>
            <a:r>
              <a:rPr lang="en-US" b="1" i="1" dirty="0" smtClean="0">
                <a:solidFill>
                  <a:schemeClr val="tx1"/>
                </a:solidFill>
              </a:rPr>
              <a:t>Ideal </a:t>
            </a:r>
            <a:r>
              <a:rPr lang="en-US" dirty="0" smtClean="0">
                <a:solidFill>
                  <a:schemeClr val="tx1"/>
                </a:solidFill>
              </a:rPr>
              <a:t>Time Spent vs Types of Activities</a:t>
            </a:r>
          </a:p>
          <a:p>
            <a:pPr marL="457200" indent="-457200">
              <a:buFont typeface="+mj-lt"/>
              <a:buAutoNum type="arabicPeriod"/>
            </a:pPr>
            <a:r>
              <a:rPr lang="en-US" dirty="0" smtClean="0">
                <a:solidFill>
                  <a:srgbClr val="0070C0"/>
                </a:solidFill>
              </a:rPr>
              <a:t>Identify Areas most needing Systemization </a:t>
            </a:r>
            <a:r>
              <a:rPr lang="en-US" dirty="0" smtClean="0">
                <a:solidFill>
                  <a:srgbClr val="0070C0"/>
                </a:solidFill>
                <a:sym typeface="Wingdings" panose="05000000000000000000" pitchFamily="2" charset="2"/>
              </a:rPr>
              <a:t> Priority</a:t>
            </a:r>
          </a:p>
          <a:p>
            <a:pPr marL="457200" indent="-457200">
              <a:buFont typeface="+mj-lt"/>
              <a:buAutoNum type="arabicPeriod"/>
            </a:pPr>
            <a:r>
              <a:rPr lang="en-US" dirty="0" smtClean="0">
                <a:sym typeface="Wingdings" panose="05000000000000000000" pitchFamily="2" charset="2"/>
              </a:rPr>
              <a:t>Set up tools: Operations Manual folders and documents</a:t>
            </a:r>
          </a:p>
          <a:p>
            <a:pPr marL="457200" indent="-457200">
              <a:buFont typeface="+mj-lt"/>
              <a:buAutoNum type="arabicPeriod"/>
            </a:pPr>
            <a:r>
              <a:rPr lang="en-US" dirty="0" smtClean="0">
                <a:sym typeface="Wingdings" panose="05000000000000000000" pitchFamily="2" charset="2"/>
              </a:rPr>
              <a:t>Copy and paste existing systems</a:t>
            </a:r>
          </a:p>
          <a:p>
            <a:pPr marL="457200" indent="-457200">
              <a:buFont typeface="+mj-lt"/>
              <a:buAutoNum type="arabicPeriod"/>
            </a:pPr>
            <a:r>
              <a:rPr lang="en-US" dirty="0" smtClean="0">
                <a:sym typeface="Wingdings" panose="05000000000000000000" pitchFamily="2" charset="2"/>
              </a:rPr>
              <a:t>Write systems for priority areas</a:t>
            </a:r>
          </a:p>
          <a:p>
            <a:pPr marL="457200" indent="-457200">
              <a:buFont typeface="+mj-lt"/>
              <a:buAutoNum type="arabicPeriod"/>
            </a:pPr>
            <a:endParaRPr lang="en-US" dirty="0"/>
          </a:p>
        </p:txBody>
      </p:sp>
      <p:pic>
        <p:nvPicPr>
          <p:cNvPr id="4" name="Picture 3"/>
          <p:cNvPicPr>
            <a:picLocks noChangeAspect="1"/>
          </p:cNvPicPr>
          <p:nvPr/>
        </p:nvPicPr>
        <p:blipFill>
          <a:blip r:embed="rId2"/>
          <a:stretch>
            <a:fillRect/>
          </a:stretch>
        </p:blipFill>
        <p:spPr>
          <a:xfrm>
            <a:off x="8816770" y="3368316"/>
            <a:ext cx="1962150" cy="2333625"/>
          </a:xfrm>
          <a:prstGeom prst="rect">
            <a:avLst/>
          </a:prstGeom>
        </p:spPr>
      </p:pic>
    </p:spTree>
    <p:extLst>
      <p:ext uri="{BB962C8B-B14F-4D97-AF65-F5344CB8AC3E}">
        <p14:creationId xmlns:p14="http://schemas.microsoft.com/office/powerpoint/2010/main" val="231095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278075148"/>
              </p:ext>
            </p:extLst>
          </p:nvPr>
        </p:nvGraphicFramePr>
        <p:xfrm>
          <a:off x="929148" y="0"/>
          <a:ext cx="10382865" cy="6630529"/>
        </p:xfrm>
        <a:graphic>
          <a:graphicData uri="http://schemas.openxmlformats.org/drawingml/2006/table">
            <a:tbl>
              <a:tblPr firstRow="1" bandRow="1">
                <a:tableStyleId>{5C22544A-7EE6-4342-B048-85BDC9FD1C3A}</a:tableStyleId>
              </a:tblPr>
              <a:tblGrid>
                <a:gridCol w="2005781"/>
                <a:gridCol w="1253613"/>
                <a:gridCol w="1327355"/>
                <a:gridCol w="1238864"/>
                <a:gridCol w="1135626"/>
                <a:gridCol w="1135626"/>
                <a:gridCol w="2286000"/>
              </a:tblGrid>
              <a:tr h="722671">
                <a:tc>
                  <a:txBody>
                    <a:bodyPr/>
                    <a:lstStyle/>
                    <a:p>
                      <a:pPr marL="0" marR="0" algn="ctr">
                        <a:lnSpc>
                          <a:spcPct val="107000"/>
                        </a:lnSpc>
                        <a:spcBef>
                          <a:spcPts val="0"/>
                        </a:spcBef>
                        <a:spcAft>
                          <a:spcPts val="0"/>
                        </a:spcAft>
                      </a:pPr>
                      <a:r>
                        <a:rPr lang="en-US" sz="1600" b="1" i="1" dirty="0">
                          <a:effectLst/>
                          <a:latin typeface="Calibri" panose="020F0502020204030204" pitchFamily="34" charset="0"/>
                          <a:ea typeface="SimSun" panose="02010600030101010101" pitchFamily="2" charset="-122"/>
                          <a:cs typeface="Arial" panose="020B0604020202020204" pitchFamily="34" charset="0"/>
                        </a:rPr>
                        <a:t>Type of activity</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b="1" i="1" dirty="0">
                          <a:effectLst/>
                          <a:latin typeface="Calibri" panose="020F0502020204030204" pitchFamily="34" charset="0"/>
                          <a:ea typeface="SimSun" panose="02010600030101010101" pitchFamily="2" charset="-122"/>
                          <a:cs typeface="Arial" panose="020B0604020202020204" pitchFamily="34" charset="0"/>
                        </a:rPr>
                        <a:t># of hours</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b="1" i="1" dirty="0" smtClean="0">
                          <a:effectLst/>
                          <a:latin typeface="Calibri" panose="020F0502020204030204" pitchFamily="34" charset="0"/>
                          <a:ea typeface="SimSun" panose="02010600030101010101" pitchFamily="2" charset="-122"/>
                          <a:cs typeface="Arial" panose="020B0604020202020204" pitchFamily="34" charset="0"/>
                        </a:rPr>
                        <a:t>Ideal </a:t>
                      </a:r>
                    </a:p>
                    <a:p>
                      <a:pPr marL="0" marR="0" algn="ctr">
                        <a:lnSpc>
                          <a:spcPct val="107000"/>
                        </a:lnSpc>
                        <a:spcBef>
                          <a:spcPts val="0"/>
                        </a:spcBef>
                        <a:spcAft>
                          <a:spcPts val="0"/>
                        </a:spcAft>
                      </a:pPr>
                      <a:r>
                        <a:rPr lang="en-US" sz="1600" b="1" i="1" dirty="0" smtClean="0">
                          <a:effectLst/>
                          <a:latin typeface="Calibri" panose="020F0502020204030204" pitchFamily="34" charset="0"/>
                          <a:ea typeface="SimSun" panose="02010600030101010101" pitchFamily="2" charset="-122"/>
                          <a:cs typeface="Arial" panose="020B0604020202020204" pitchFamily="34" charset="0"/>
                        </a:rPr>
                        <a:t> </a:t>
                      </a:r>
                      <a:r>
                        <a:rPr lang="en-US" sz="1600" b="1" i="1" dirty="0">
                          <a:effectLst/>
                          <a:latin typeface="Calibri" panose="020F0502020204030204" pitchFamily="34" charset="0"/>
                          <a:ea typeface="SimSun" panose="02010600030101010101" pitchFamily="2" charset="-122"/>
                          <a:cs typeface="Arial" panose="020B0604020202020204" pitchFamily="34" charset="0"/>
                        </a:rPr>
                        <a:t># </a:t>
                      </a:r>
                      <a:r>
                        <a:rPr lang="en-US" sz="1600" b="1" i="1" dirty="0" err="1" smtClean="0">
                          <a:effectLst/>
                          <a:latin typeface="Calibri" panose="020F0502020204030204" pitchFamily="34" charset="0"/>
                          <a:ea typeface="SimSun" panose="02010600030101010101" pitchFamily="2" charset="-122"/>
                          <a:cs typeface="Arial" panose="020B0604020202020204" pitchFamily="34" charset="0"/>
                        </a:rPr>
                        <a:t>hrs</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r>
                        <a:rPr lang="en-US" dirty="0" err="1" smtClean="0"/>
                        <a:t>Diff’nce</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Priority Areas</a:t>
                      </a:r>
                      <a:endParaRPr lang="en-US" dirty="0"/>
                    </a:p>
                  </a:txBody>
                  <a:tcPr/>
                </a:tc>
              </a:tr>
              <a:tr h="537078">
                <a:tc>
                  <a:txBody>
                    <a:bodyPr/>
                    <a:lstStyle/>
                    <a:p>
                      <a:pPr marL="0" marR="0">
                        <a:lnSpc>
                          <a:spcPct val="107000"/>
                        </a:lnSpc>
                        <a:spcBef>
                          <a:spcPts val="0"/>
                        </a:spcBef>
                        <a:spcAft>
                          <a:spcPts val="0"/>
                        </a:spcAft>
                      </a:pPr>
                      <a:r>
                        <a:rPr lang="en-US" sz="1600" dirty="0">
                          <a:effectLst/>
                          <a:latin typeface="Calibri" panose="020F0502020204030204" pitchFamily="34" charset="0"/>
                          <a:ea typeface="SimSun" panose="02010600030101010101" pitchFamily="2" charset="-122"/>
                          <a:cs typeface="Arial" panose="020B0604020202020204" pitchFamily="34" charset="0"/>
                        </a:rPr>
                        <a:t>leadership</a:t>
                      </a:r>
                    </a:p>
                  </a:txBody>
                  <a:tcPr marL="68580" marR="68580" marT="0" marB="0"/>
                </a:tc>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SimSun" panose="02010600030101010101" pitchFamily="2" charset="-122"/>
                          <a:cs typeface="Arial" panose="020B0604020202020204" pitchFamily="34" charset="0"/>
                        </a:rPr>
                        <a:t>30</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13.6%</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SimSun" panose="02010600030101010101" pitchFamily="2" charset="-122"/>
                          <a:cs typeface="Arial" panose="020B0604020202020204" pitchFamily="34" charset="0"/>
                        </a:rPr>
                        <a:t>40</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25%</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r>
                        <a:rPr lang="en-US" dirty="0" smtClean="0"/>
                        <a:t>+11.4%</a:t>
                      </a:r>
                      <a:endParaRPr lang="en-US" dirty="0"/>
                    </a:p>
                  </a:txBody>
                  <a:tcPr/>
                </a:tc>
                <a:tc>
                  <a:txBody>
                    <a:bodyPr/>
                    <a:lstStyle/>
                    <a:p>
                      <a:endParaRPr lang="en-US" dirty="0"/>
                    </a:p>
                  </a:txBody>
                  <a:tcPr/>
                </a:tc>
              </a:tr>
              <a:tr h="537078">
                <a:tc>
                  <a:txBody>
                    <a:bodyPr/>
                    <a:lstStyle/>
                    <a:p>
                      <a:pPr marL="0" marR="0">
                        <a:lnSpc>
                          <a:spcPct val="107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administration</a:t>
                      </a:r>
                    </a:p>
                  </a:txBody>
                  <a:tcPr marL="68580" marR="68580" marT="0" marB="0"/>
                </a:tc>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SimSun" panose="02010600030101010101" pitchFamily="2" charset="-122"/>
                          <a:cs typeface="Arial" panose="020B0604020202020204" pitchFamily="34" charset="0"/>
                        </a:rPr>
                        <a:t>27</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12.2%</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SimSun" panose="02010600030101010101" pitchFamily="2" charset="-122"/>
                          <a:cs typeface="Arial" panose="020B0604020202020204" pitchFamily="34" charset="0"/>
                        </a:rPr>
                        <a:t>40</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25%</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r>
                        <a:rPr lang="en-US" dirty="0" smtClean="0"/>
                        <a:t>+12.8%</a:t>
                      </a:r>
                      <a:endParaRPr lang="en-US" dirty="0"/>
                    </a:p>
                  </a:txBody>
                  <a:tcPr/>
                </a:tc>
                <a:tc>
                  <a:txBody>
                    <a:bodyPr/>
                    <a:lstStyle/>
                    <a:p>
                      <a:endParaRPr lang="en-US" dirty="0"/>
                    </a:p>
                  </a:txBody>
                  <a:tcPr/>
                </a:tc>
              </a:tr>
              <a:tr h="537078">
                <a:tc>
                  <a:txBody>
                    <a:bodyPr/>
                    <a:lstStyle/>
                    <a:p>
                      <a:pPr marL="0" marR="0">
                        <a:lnSpc>
                          <a:spcPct val="107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coordination</a:t>
                      </a:r>
                    </a:p>
                  </a:txBody>
                  <a:tcPr marL="68580" marR="68580" marT="0" marB="0"/>
                </a:tc>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SimSun" panose="02010600030101010101" pitchFamily="2" charset="-122"/>
                          <a:cs typeface="Arial" panose="020B0604020202020204" pitchFamily="34" charset="0"/>
                        </a:rPr>
                        <a:t>42</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19%</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SimSun" panose="02010600030101010101" pitchFamily="2" charset="-122"/>
                          <a:cs typeface="Arial" panose="020B0604020202020204" pitchFamily="34" charset="0"/>
                        </a:rPr>
                        <a:t>20</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12.5%</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r>
                        <a:rPr lang="en-US" dirty="0" smtClean="0"/>
                        <a:t>-6.5%</a:t>
                      </a:r>
                      <a:endParaRPr lang="en-US" dirty="0"/>
                    </a:p>
                  </a:txBody>
                  <a:tcPr/>
                </a:tc>
                <a:tc>
                  <a:txBody>
                    <a:bodyPr/>
                    <a:lstStyle/>
                    <a:p>
                      <a:r>
                        <a:rPr lang="en-US" dirty="0" smtClean="0"/>
                        <a:t>#2</a:t>
                      </a:r>
                      <a:endParaRPr lang="en-US" dirty="0"/>
                    </a:p>
                  </a:txBody>
                  <a:tcPr/>
                </a:tc>
              </a:tr>
              <a:tr h="537078">
                <a:tc>
                  <a:txBody>
                    <a:bodyPr/>
                    <a:lstStyle/>
                    <a:p>
                      <a:pPr marL="0" marR="0">
                        <a:lnSpc>
                          <a:spcPct val="107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secretarial</a:t>
                      </a:r>
                    </a:p>
                  </a:txBody>
                  <a:tcPr marL="68580" marR="68580" marT="0" marB="0"/>
                </a:tc>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SimSun" panose="02010600030101010101" pitchFamily="2" charset="-122"/>
                          <a:cs typeface="Arial" panose="020B0604020202020204" pitchFamily="34" charset="0"/>
                        </a:rPr>
                        <a:t>18</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8.1%</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SimSun" panose="02010600030101010101" pitchFamily="2" charset="-122"/>
                          <a:cs typeface="Arial" panose="020B0604020202020204" pitchFamily="34" charset="0"/>
                        </a:rPr>
                        <a:t>4</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2.5%</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r>
                        <a:rPr lang="en-US" dirty="0" smtClean="0"/>
                        <a:t>-5.6%</a:t>
                      </a:r>
                      <a:endParaRPr lang="en-US" dirty="0"/>
                    </a:p>
                  </a:txBody>
                  <a:tcPr/>
                </a:tc>
                <a:tc>
                  <a:txBody>
                    <a:bodyPr/>
                    <a:lstStyle/>
                    <a:p>
                      <a:r>
                        <a:rPr lang="en-US" dirty="0" smtClean="0"/>
                        <a:t>#3</a:t>
                      </a:r>
                      <a:endParaRPr lang="en-US" dirty="0"/>
                    </a:p>
                  </a:txBody>
                  <a:tcPr/>
                </a:tc>
              </a:tr>
              <a:tr h="537078">
                <a:tc>
                  <a:txBody>
                    <a:bodyPr/>
                    <a:lstStyle/>
                    <a:p>
                      <a:pPr marL="0" marR="0">
                        <a:lnSpc>
                          <a:spcPct val="107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Event management</a:t>
                      </a:r>
                    </a:p>
                  </a:txBody>
                  <a:tcPr marL="68580" marR="68580" marT="0" marB="0"/>
                </a:tc>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SimSun" panose="02010600030101010101" pitchFamily="2" charset="-122"/>
                          <a:cs typeface="Arial" panose="020B0604020202020204" pitchFamily="34" charset="0"/>
                        </a:rPr>
                        <a:t>30</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13.6%</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SimSun" panose="02010600030101010101" pitchFamily="2" charset="-122"/>
                          <a:cs typeface="Arial" panose="020B0604020202020204" pitchFamily="34" charset="0"/>
                        </a:rPr>
                        <a:t>4</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2.5%</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r>
                        <a:rPr lang="en-US" dirty="0" smtClean="0"/>
                        <a:t>-11.1%</a:t>
                      </a:r>
                      <a:endParaRPr lang="en-US" dirty="0"/>
                    </a:p>
                  </a:txBody>
                  <a:tcPr/>
                </a:tc>
                <a:tc>
                  <a:txBody>
                    <a:bodyPr/>
                    <a:lstStyle/>
                    <a:p>
                      <a:r>
                        <a:rPr lang="en-US" dirty="0" smtClean="0"/>
                        <a:t>#1</a:t>
                      </a:r>
                      <a:endParaRPr lang="en-US" dirty="0"/>
                    </a:p>
                  </a:txBody>
                  <a:tcPr/>
                </a:tc>
              </a:tr>
              <a:tr h="537078">
                <a:tc>
                  <a:txBody>
                    <a:bodyPr/>
                    <a:lstStyle/>
                    <a:p>
                      <a:pPr marL="0" marR="0">
                        <a:lnSpc>
                          <a:spcPct val="107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Discipline</a:t>
                      </a:r>
                    </a:p>
                  </a:txBody>
                  <a:tcPr marL="68580" marR="68580" marT="0" marB="0"/>
                </a:tc>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SimSun" panose="02010600030101010101" pitchFamily="2" charset="-122"/>
                          <a:cs typeface="Arial" panose="020B0604020202020204" pitchFamily="34" charset="0"/>
                        </a:rPr>
                        <a:t>8</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5.8%</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SimSun" panose="02010600030101010101" pitchFamily="2" charset="-122"/>
                          <a:cs typeface="Arial" panose="020B0604020202020204" pitchFamily="34" charset="0"/>
                        </a:rPr>
                        <a:t>1</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0.6%</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r>
                        <a:rPr lang="en-US" dirty="0" smtClean="0"/>
                        <a:t>-5.2%</a:t>
                      </a:r>
                      <a:endParaRPr lang="en-US" dirty="0"/>
                    </a:p>
                  </a:txBody>
                  <a:tcPr/>
                </a:tc>
                <a:tc>
                  <a:txBody>
                    <a:bodyPr/>
                    <a:lstStyle/>
                    <a:p>
                      <a:endParaRPr lang="en-US" dirty="0"/>
                    </a:p>
                  </a:txBody>
                  <a:tcPr/>
                </a:tc>
              </a:tr>
              <a:tr h="537078">
                <a:tc>
                  <a:txBody>
                    <a:bodyPr/>
                    <a:lstStyle/>
                    <a:p>
                      <a:pPr marL="0" marR="0">
                        <a:lnSpc>
                          <a:spcPct val="107000"/>
                        </a:lnSpc>
                        <a:spcBef>
                          <a:spcPts val="0"/>
                        </a:spcBef>
                        <a:spcAft>
                          <a:spcPts val="0"/>
                        </a:spcAft>
                      </a:pPr>
                      <a:r>
                        <a:rPr lang="en-US" sz="1600">
                          <a:effectLst/>
                          <a:latin typeface="Calibri" panose="020F0502020204030204" pitchFamily="34" charset="0"/>
                          <a:ea typeface="SimSun" panose="02010600030101010101" pitchFamily="2" charset="-122"/>
                          <a:cs typeface="Arial" panose="020B0604020202020204" pitchFamily="34" charset="0"/>
                        </a:rPr>
                        <a:t>Instruction</a:t>
                      </a:r>
                    </a:p>
                  </a:txBody>
                  <a:tcPr marL="68580" marR="68580" marT="0" marB="0"/>
                </a:tc>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SimSun" panose="02010600030101010101" pitchFamily="2" charset="-122"/>
                          <a:cs typeface="Arial" panose="020B0604020202020204" pitchFamily="34" charset="0"/>
                        </a:rPr>
                        <a:t>40</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18.1%</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a:solidFill>
                            <a:srgbClr val="000000"/>
                          </a:solidFill>
                          <a:effectLst/>
                          <a:latin typeface="Calibri" panose="020F0502020204030204" pitchFamily="34" charset="0"/>
                          <a:ea typeface="SimSun" panose="02010600030101010101" pitchFamily="2" charset="-122"/>
                          <a:cs typeface="Arial" panose="020B0604020202020204" pitchFamily="34" charset="0"/>
                        </a:rPr>
                        <a:t>40</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25%</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r>
                        <a:rPr lang="en-US" dirty="0" smtClean="0"/>
                        <a:t>+6.9%</a:t>
                      </a:r>
                      <a:endParaRPr lang="en-US" dirty="0"/>
                    </a:p>
                  </a:txBody>
                  <a:tcPr/>
                </a:tc>
                <a:tc>
                  <a:txBody>
                    <a:bodyPr/>
                    <a:lstStyle/>
                    <a:p>
                      <a:endParaRPr lang="en-US" dirty="0"/>
                    </a:p>
                  </a:txBody>
                  <a:tcPr/>
                </a:tc>
              </a:tr>
              <a:tr h="537078">
                <a:tc>
                  <a:txBody>
                    <a:bodyPr/>
                    <a:lstStyle/>
                    <a:p>
                      <a:pPr marL="0" marR="0">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PR</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9</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4%</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8</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5%</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r>
                        <a:rPr lang="en-US" dirty="0" smtClean="0"/>
                        <a:t>+1%</a:t>
                      </a:r>
                      <a:endParaRPr lang="en-US" dirty="0"/>
                    </a:p>
                  </a:txBody>
                  <a:tcPr/>
                </a:tc>
                <a:tc>
                  <a:txBody>
                    <a:bodyPr/>
                    <a:lstStyle/>
                    <a:p>
                      <a:endParaRPr lang="en-US" dirty="0"/>
                    </a:p>
                  </a:txBody>
                  <a:tcPr/>
                </a:tc>
              </a:tr>
              <a:tr h="537078">
                <a:tc>
                  <a:txBody>
                    <a:bodyPr/>
                    <a:lstStyle/>
                    <a:p>
                      <a:pPr marL="0" marR="0">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Janitorial</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10</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4.5%</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0</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0%</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r>
                        <a:rPr lang="en-US" dirty="0" smtClean="0"/>
                        <a:t>-4.5%</a:t>
                      </a:r>
                      <a:endParaRPr lang="en-US" dirty="0"/>
                    </a:p>
                  </a:txBody>
                  <a:tcPr/>
                </a:tc>
                <a:tc>
                  <a:txBody>
                    <a:bodyPr/>
                    <a:lstStyle/>
                    <a:p>
                      <a:r>
                        <a:rPr lang="en-US" dirty="0" smtClean="0"/>
                        <a:t>#4</a:t>
                      </a:r>
                      <a:endParaRPr lang="en-US" dirty="0"/>
                    </a:p>
                  </a:txBody>
                  <a:tcPr/>
                </a:tc>
              </a:tr>
              <a:tr h="537078">
                <a:tc>
                  <a:txBody>
                    <a:bodyPr/>
                    <a:lstStyle/>
                    <a:p>
                      <a:pPr marL="0" marR="0">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Nursing</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6</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2.7%</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3</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dirty="0" smtClean="0">
                          <a:effectLst/>
                          <a:latin typeface="Calibri" panose="020F0502020204030204" pitchFamily="34" charset="0"/>
                          <a:ea typeface="SimSun" panose="02010600030101010101" pitchFamily="2" charset="-122"/>
                          <a:cs typeface="Arial" panose="020B0604020202020204" pitchFamily="34" charset="0"/>
                        </a:rPr>
                        <a:t>1.8%</a:t>
                      </a: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r>
                        <a:rPr lang="en-US" dirty="0" smtClean="0"/>
                        <a:t>-0.9%</a:t>
                      </a:r>
                      <a:endParaRPr lang="en-US" dirty="0"/>
                    </a:p>
                  </a:txBody>
                  <a:tcPr/>
                </a:tc>
                <a:tc>
                  <a:txBody>
                    <a:bodyPr/>
                    <a:lstStyle/>
                    <a:p>
                      <a:endParaRPr lang="en-US" dirty="0"/>
                    </a:p>
                  </a:txBody>
                  <a:tcPr/>
                </a:tc>
              </a:tr>
              <a:tr h="537078">
                <a:tc>
                  <a:txBody>
                    <a:bodyPr/>
                    <a:lstStyle/>
                    <a:p>
                      <a:pPr marL="0" marR="0">
                        <a:lnSpc>
                          <a:spcPct val="107000"/>
                        </a:lnSpc>
                        <a:spcBef>
                          <a:spcPts val="0"/>
                        </a:spcBef>
                        <a:spcAft>
                          <a:spcPts val="0"/>
                        </a:spcAft>
                      </a:pPr>
                      <a:r>
                        <a:rPr lang="en-US" sz="1600" b="1" dirty="0" smtClean="0">
                          <a:effectLst/>
                          <a:latin typeface="Calibri" panose="020F0502020204030204" pitchFamily="34" charset="0"/>
                          <a:ea typeface="SimSun" panose="02010600030101010101" pitchFamily="2" charset="-122"/>
                          <a:cs typeface="Arial" panose="020B0604020202020204" pitchFamily="34" charset="0"/>
                        </a:rPr>
                        <a:t>Total</a:t>
                      </a:r>
                      <a:endParaRPr lang="en-US" sz="1600" b="1"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b="1" dirty="0" smtClean="0">
                          <a:effectLst/>
                          <a:latin typeface="Calibri" panose="020F0502020204030204" pitchFamily="34" charset="0"/>
                          <a:ea typeface="SimSun" panose="02010600030101010101" pitchFamily="2" charset="-122"/>
                          <a:cs typeface="Arial" panose="020B0604020202020204" pitchFamily="34" charset="0"/>
                        </a:rPr>
                        <a:t>220</a:t>
                      </a:r>
                      <a:endParaRPr lang="en-US" sz="1600" b="1"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600" b="1"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600" b="1" dirty="0" smtClean="0">
                          <a:effectLst/>
                          <a:latin typeface="Calibri" panose="020F0502020204030204" pitchFamily="34" charset="0"/>
                          <a:ea typeface="SimSun" panose="02010600030101010101" pitchFamily="2" charset="-122"/>
                          <a:cs typeface="Arial" panose="020B0604020202020204" pitchFamily="34" charset="0"/>
                        </a:rPr>
                        <a:t>160</a:t>
                      </a:r>
                      <a:endParaRPr lang="en-US" sz="1600" b="1"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6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endParaRPr lang="en-US" dirty="0"/>
                    </a:p>
                  </a:txBody>
                  <a:tcPr/>
                </a:tc>
                <a:tc>
                  <a:txBody>
                    <a:bodyPr/>
                    <a:lstStyle/>
                    <a:p>
                      <a:endParaRPr lang="en-US" dirty="0"/>
                    </a:p>
                  </a:txBody>
                  <a:tcPr/>
                </a:tc>
              </a:tr>
            </a:tbl>
          </a:graphicData>
        </a:graphic>
      </p:graphicFrame>
      <p:sp>
        <p:nvSpPr>
          <p:cNvPr id="9" name="Explosion 2 8"/>
          <p:cNvSpPr/>
          <p:nvPr/>
        </p:nvSpPr>
        <p:spPr>
          <a:xfrm>
            <a:off x="9615948" y="2772697"/>
            <a:ext cx="752168" cy="737419"/>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xplosion 2 9"/>
          <p:cNvSpPr/>
          <p:nvPr/>
        </p:nvSpPr>
        <p:spPr>
          <a:xfrm>
            <a:off x="9910916" y="1627239"/>
            <a:ext cx="752168" cy="737419"/>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xplosion 2 10"/>
          <p:cNvSpPr/>
          <p:nvPr/>
        </p:nvSpPr>
        <p:spPr>
          <a:xfrm>
            <a:off x="10552471" y="4862051"/>
            <a:ext cx="752168" cy="737419"/>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xplosion 2 11"/>
          <p:cNvSpPr/>
          <p:nvPr/>
        </p:nvSpPr>
        <p:spPr>
          <a:xfrm>
            <a:off x="10191135" y="2246671"/>
            <a:ext cx="752168" cy="737419"/>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108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Analyze the Priority Areas</a:t>
            </a:r>
            <a:endParaRPr lang="en-US" dirty="0"/>
          </a:p>
        </p:txBody>
      </p:sp>
      <p:sp>
        <p:nvSpPr>
          <p:cNvPr id="3" name="Content Placeholder 2"/>
          <p:cNvSpPr>
            <a:spLocks noGrp="1"/>
          </p:cNvSpPr>
          <p:nvPr>
            <p:ph sz="half" idx="1"/>
          </p:nvPr>
        </p:nvSpPr>
        <p:spPr/>
        <p:txBody>
          <a:bodyPr/>
          <a:lstStyle/>
          <a:p>
            <a:pPr marL="457200" indent="-457200">
              <a:buFont typeface="+mj-lt"/>
              <a:buAutoNum type="arabicPeriod"/>
            </a:pPr>
            <a:r>
              <a:rPr lang="en-US" dirty="0" smtClean="0"/>
              <a:t>Event Management: -11.1%</a:t>
            </a:r>
          </a:p>
          <a:p>
            <a:pPr marL="457200" indent="-457200">
              <a:buFont typeface="+mj-lt"/>
              <a:buAutoNum type="arabicPeriod"/>
            </a:pPr>
            <a:r>
              <a:rPr lang="en-US" dirty="0" smtClean="0"/>
              <a:t>Coordination: -6.5%</a:t>
            </a:r>
          </a:p>
          <a:p>
            <a:pPr marL="457200" indent="-457200">
              <a:buFont typeface="+mj-lt"/>
              <a:buAutoNum type="arabicPeriod"/>
            </a:pPr>
            <a:r>
              <a:rPr lang="en-US" dirty="0" smtClean="0"/>
              <a:t>Secretarial: -5.6%</a:t>
            </a:r>
          </a:p>
          <a:p>
            <a:pPr marL="457200" indent="-457200">
              <a:buFont typeface="+mj-lt"/>
              <a:buAutoNum type="arabicPeriod"/>
            </a:pPr>
            <a:r>
              <a:rPr lang="en-US" dirty="0" smtClean="0"/>
              <a:t>Janitorial: -4.5%</a:t>
            </a:r>
          </a:p>
          <a:p>
            <a:pPr marL="457200" indent="-457200">
              <a:buFont typeface="+mj-lt"/>
              <a:buAutoNum type="arabicPeriod"/>
            </a:pPr>
            <a:endParaRPr lang="en-US" dirty="0"/>
          </a:p>
        </p:txBody>
      </p:sp>
      <p:sp>
        <p:nvSpPr>
          <p:cNvPr id="4" name="Content Placeholder 3"/>
          <p:cNvSpPr>
            <a:spLocks noGrp="1"/>
          </p:cNvSpPr>
          <p:nvPr>
            <p:ph sz="half" idx="2"/>
          </p:nvPr>
        </p:nvSpPr>
        <p:spPr/>
        <p:txBody>
          <a:bodyPr/>
          <a:lstStyle/>
          <a:p>
            <a:r>
              <a:rPr lang="en-US" dirty="0" smtClean="0"/>
              <a:t>Delegate?</a:t>
            </a:r>
          </a:p>
          <a:p>
            <a:r>
              <a:rPr lang="en-US" dirty="0" smtClean="0"/>
              <a:t>Systemize?</a:t>
            </a:r>
          </a:p>
          <a:p>
            <a:r>
              <a:rPr lang="en-US" dirty="0" smtClean="0"/>
              <a:t>Hire? Contract?</a:t>
            </a:r>
          </a:p>
          <a:p>
            <a:r>
              <a:rPr lang="en-US" dirty="0" smtClean="0"/>
              <a:t>Think outside the box?</a:t>
            </a:r>
            <a:endParaRPr lang="en-US" dirty="0"/>
          </a:p>
        </p:txBody>
      </p:sp>
      <p:pic>
        <p:nvPicPr>
          <p:cNvPr id="5" name="Picture 4"/>
          <p:cNvPicPr>
            <a:picLocks noChangeAspect="1"/>
          </p:cNvPicPr>
          <p:nvPr/>
        </p:nvPicPr>
        <p:blipFill rotWithShape="1">
          <a:blip r:embed="rId2"/>
          <a:srcRect l="5250" t="6222" r="8109" b="12311"/>
          <a:stretch/>
        </p:blipFill>
        <p:spPr>
          <a:xfrm>
            <a:off x="3657600" y="4630993"/>
            <a:ext cx="2979174" cy="2227007"/>
          </a:xfrm>
          <a:prstGeom prst="rect">
            <a:avLst/>
          </a:prstGeom>
        </p:spPr>
      </p:pic>
    </p:spTree>
    <p:extLst>
      <p:ext uri="{BB962C8B-B14F-4D97-AF65-F5344CB8AC3E}">
        <p14:creationId xmlns:p14="http://schemas.microsoft.com/office/powerpoint/2010/main" val="1043101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for Setting Up Systems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solidFill>
                  <a:schemeClr val="tx1"/>
                </a:solidFill>
              </a:rPr>
              <a:t>Self-Evaluation: </a:t>
            </a:r>
            <a:r>
              <a:rPr lang="en-US" b="1" i="1" dirty="0" smtClean="0">
                <a:solidFill>
                  <a:schemeClr val="tx1"/>
                </a:solidFill>
              </a:rPr>
              <a:t>Actual</a:t>
            </a:r>
            <a:r>
              <a:rPr lang="en-US" dirty="0" smtClean="0">
                <a:solidFill>
                  <a:schemeClr val="tx1"/>
                </a:solidFill>
              </a:rPr>
              <a:t> Time Spent vs. Types of Activities</a:t>
            </a:r>
          </a:p>
          <a:p>
            <a:pPr marL="457200" indent="-457200">
              <a:buFont typeface="+mj-lt"/>
              <a:buAutoNum type="arabicPeriod"/>
            </a:pPr>
            <a:r>
              <a:rPr lang="en-US" dirty="0" smtClean="0">
                <a:solidFill>
                  <a:schemeClr val="tx1"/>
                </a:solidFill>
              </a:rPr>
              <a:t>Establish goal: </a:t>
            </a:r>
            <a:r>
              <a:rPr lang="en-US" b="1" i="1" dirty="0" smtClean="0">
                <a:solidFill>
                  <a:schemeClr val="tx1"/>
                </a:solidFill>
              </a:rPr>
              <a:t>Ideal </a:t>
            </a:r>
            <a:r>
              <a:rPr lang="en-US" dirty="0" smtClean="0">
                <a:solidFill>
                  <a:schemeClr val="tx1"/>
                </a:solidFill>
              </a:rPr>
              <a:t>Time Spent vs Types of Activities</a:t>
            </a:r>
          </a:p>
          <a:p>
            <a:pPr marL="457200" indent="-457200">
              <a:buFont typeface="+mj-lt"/>
              <a:buAutoNum type="arabicPeriod"/>
            </a:pPr>
            <a:r>
              <a:rPr lang="en-US" dirty="0" smtClean="0">
                <a:solidFill>
                  <a:schemeClr val="tx1"/>
                </a:solidFill>
              </a:rPr>
              <a:t>Identify Areas most needing Systemization </a:t>
            </a:r>
            <a:r>
              <a:rPr lang="en-US" dirty="0" smtClean="0">
                <a:solidFill>
                  <a:schemeClr val="tx1"/>
                </a:solidFill>
                <a:sym typeface="Wingdings" panose="05000000000000000000" pitchFamily="2" charset="2"/>
              </a:rPr>
              <a:t> Priority</a:t>
            </a:r>
          </a:p>
          <a:p>
            <a:pPr marL="457200" indent="-457200">
              <a:buFont typeface="+mj-lt"/>
              <a:buAutoNum type="arabicPeriod"/>
            </a:pPr>
            <a:r>
              <a:rPr lang="en-US" dirty="0" smtClean="0">
                <a:solidFill>
                  <a:srgbClr val="0070C0"/>
                </a:solidFill>
                <a:sym typeface="Wingdings" panose="05000000000000000000" pitchFamily="2" charset="2"/>
              </a:rPr>
              <a:t>Set up tools: Operations Manual folders and documents</a:t>
            </a:r>
          </a:p>
          <a:p>
            <a:pPr marL="457200" indent="-457200">
              <a:buFont typeface="+mj-lt"/>
              <a:buAutoNum type="arabicPeriod"/>
            </a:pPr>
            <a:r>
              <a:rPr lang="en-US" dirty="0" smtClean="0">
                <a:sym typeface="Wingdings" panose="05000000000000000000" pitchFamily="2" charset="2"/>
              </a:rPr>
              <a:t>Copy and paste existing systems</a:t>
            </a:r>
          </a:p>
          <a:p>
            <a:pPr marL="457200" indent="-457200">
              <a:buFont typeface="+mj-lt"/>
              <a:buAutoNum type="arabicPeriod"/>
            </a:pPr>
            <a:r>
              <a:rPr lang="en-US" dirty="0" smtClean="0">
                <a:sym typeface="Wingdings" panose="05000000000000000000" pitchFamily="2" charset="2"/>
              </a:rPr>
              <a:t>Write systems for priority areas</a:t>
            </a:r>
          </a:p>
          <a:p>
            <a:pPr marL="457200" indent="-457200">
              <a:buFont typeface="+mj-lt"/>
              <a:buAutoNum type="arabicPeriod"/>
            </a:pPr>
            <a:endParaRPr lang="en-US" dirty="0"/>
          </a:p>
        </p:txBody>
      </p:sp>
      <p:pic>
        <p:nvPicPr>
          <p:cNvPr id="4" name="Picture 3"/>
          <p:cNvPicPr>
            <a:picLocks noChangeAspect="1"/>
          </p:cNvPicPr>
          <p:nvPr/>
        </p:nvPicPr>
        <p:blipFill>
          <a:blip r:embed="rId2"/>
          <a:stretch>
            <a:fillRect/>
          </a:stretch>
        </p:blipFill>
        <p:spPr>
          <a:xfrm>
            <a:off x="8816770" y="3368316"/>
            <a:ext cx="1962150" cy="2333625"/>
          </a:xfrm>
          <a:prstGeom prst="rect">
            <a:avLst/>
          </a:prstGeom>
        </p:spPr>
      </p:pic>
    </p:spTree>
    <p:extLst>
      <p:ext uri="{BB962C8B-B14F-4D97-AF65-F5344CB8AC3E}">
        <p14:creationId xmlns:p14="http://schemas.microsoft.com/office/powerpoint/2010/main" val="285672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2446174" cy="4168366"/>
          </a:xfrm>
        </p:spPr>
        <p:txBody>
          <a:bodyPr>
            <a:normAutofit/>
          </a:bodyPr>
          <a:lstStyle/>
          <a:p>
            <a:r>
              <a:rPr lang="en-US" dirty="0" smtClean="0"/>
              <a:t>Set up a coded Table of Content</a:t>
            </a:r>
            <a:endParaRPr lang="en-US" dirty="0"/>
          </a:p>
        </p:txBody>
      </p:sp>
      <p:pic>
        <p:nvPicPr>
          <p:cNvPr id="4" name="Content Placeholder 3"/>
          <p:cNvPicPr>
            <a:picLocks noGrp="1" noChangeAspect="1"/>
          </p:cNvPicPr>
          <p:nvPr>
            <p:ph idx="1"/>
          </p:nvPr>
        </p:nvPicPr>
        <p:blipFill rotWithShape="1">
          <a:blip r:embed="rId2"/>
          <a:srcRect l="22106" t="19659" r="22686" b="3004"/>
          <a:stretch/>
        </p:blipFill>
        <p:spPr>
          <a:xfrm>
            <a:off x="3873069" y="373225"/>
            <a:ext cx="7886371" cy="6214188"/>
          </a:xfrm>
          <a:prstGeom prst="rect">
            <a:avLst/>
          </a:prstGeom>
        </p:spPr>
      </p:pic>
    </p:spTree>
    <p:extLst>
      <p:ext uri="{BB962C8B-B14F-4D97-AF65-F5344CB8AC3E}">
        <p14:creationId xmlns:p14="http://schemas.microsoft.com/office/powerpoint/2010/main" val="17888992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 up Operations Manual Folder</a:t>
            </a:r>
            <a:endParaRPr lang="en-US" dirty="0"/>
          </a:p>
        </p:txBody>
      </p:sp>
      <p:pic>
        <p:nvPicPr>
          <p:cNvPr id="6" name="Content Placeholder 5"/>
          <p:cNvPicPr>
            <a:picLocks noGrp="1" noChangeAspect="1"/>
          </p:cNvPicPr>
          <p:nvPr>
            <p:ph idx="1"/>
          </p:nvPr>
        </p:nvPicPr>
        <p:blipFill rotWithShape="1">
          <a:blip r:embed="rId2"/>
          <a:srcRect l="48524" t="7285" r="6867" b="61218"/>
          <a:stretch/>
        </p:blipFill>
        <p:spPr>
          <a:xfrm>
            <a:off x="1936435" y="2556588"/>
            <a:ext cx="8363565" cy="3321698"/>
          </a:xfrm>
          <a:prstGeom prst="rect">
            <a:avLst/>
          </a:prstGeom>
        </p:spPr>
      </p:pic>
    </p:spTree>
    <p:extLst>
      <p:ext uri="{BB962C8B-B14F-4D97-AF65-F5344CB8AC3E}">
        <p14:creationId xmlns:p14="http://schemas.microsoft.com/office/powerpoint/2010/main" val="34315165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Sub-Folders</a:t>
            </a:r>
            <a:endParaRPr lang="en-US" dirty="0"/>
          </a:p>
        </p:txBody>
      </p:sp>
      <p:pic>
        <p:nvPicPr>
          <p:cNvPr id="8" name="Content Placeholder 7"/>
          <p:cNvPicPr>
            <a:picLocks noGrp="1" noChangeAspect="1"/>
          </p:cNvPicPr>
          <p:nvPr>
            <p:ph idx="1"/>
          </p:nvPr>
        </p:nvPicPr>
        <p:blipFill rotWithShape="1">
          <a:blip r:embed="rId2"/>
          <a:srcRect l="48524" t="7285" r="6867" b="66842"/>
          <a:stretch/>
        </p:blipFill>
        <p:spPr>
          <a:xfrm>
            <a:off x="1996751" y="2799184"/>
            <a:ext cx="8437107" cy="2752530"/>
          </a:xfrm>
          <a:prstGeom prst="rect">
            <a:avLst/>
          </a:prstGeom>
        </p:spPr>
      </p:pic>
    </p:spTree>
    <p:extLst>
      <p:ext uri="{BB962C8B-B14F-4D97-AF65-F5344CB8AC3E}">
        <p14:creationId xmlns:p14="http://schemas.microsoft.com/office/powerpoint/2010/main" val="37775694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an Islamic School Principal…</a:t>
            </a:r>
            <a:endParaRPr lang="en-US" dirty="0"/>
          </a:p>
        </p:txBody>
      </p:sp>
      <p:sp>
        <p:nvSpPr>
          <p:cNvPr id="3" name="Content Placeholder 2"/>
          <p:cNvSpPr>
            <a:spLocks noGrp="1"/>
          </p:cNvSpPr>
          <p:nvPr>
            <p:ph idx="1"/>
          </p:nvPr>
        </p:nvSpPr>
        <p:spPr>
          <a:xfrm>
            <a:off x="1295401" y="2556932"/>
            <a:ext cx="2185218" cy="3318936"/>
          </a:xfrm>
        </p:spPr>
        <p:txBody>
          <a:bodyPr/>
          <a:lstStyle/>
          <a:p>
            <a:r>
              <a:rPr lang="en-US" dirty="0" smtClean="0"/>
              <a:t>A leader?</a:t>
            </a:r>
          </a:p>
          <a:p>
            <a:r>
              <a:rPr lang="en-US" dirty="0" smtClean="0"/>
              <a:t>A manager?</a:t>
            </a:r>
          </a:p>
          <a:p>
            <a:r>
              <a:rPr lang="en-US" dirty="0" smtClean="0"/>
              <a:t>Both?</a:t>
            </a:r>
          </a:p>
          <a:p>
            <a:r>
              <a:rPr lang="en-US" dirty="0" smtClean="0"/>
              <a:t>Neither?</a:t>
            </a:r>
            <a:endParaRPr lang="en-US" dirty="0"/>
          </a:p>
        </p:txBody>
      </p:sp>
      <p:pic>
        <p:nvPicPr>
          <p:cNvPr id="4" name="Picture 3"/>
          <p:cNvPicPr>
            <a:picLocks noChangeAspect="1"/>
          </p:cNvPicPr>
          <p:nvPr/>
        </p:nvPicPr>
        <p:blipFill>
          <a:blip r:embed="rId2"/>
          <a:stretch>
            <a:fillRect/>
          </a:stretch>
        </p:blipFill>
        <p:spPr>
          <a:xfrm>
            <a:off x="4114800" y="2495888"/>
            <a:ext cx="5355969" cy="3379980"/>
          </a:xfrm>
          <a:prstGeom prst="rect">
            <a:avLst/>
          </a:prstGeom>
        </p:spPr>
      </p:pic>
    </p:spTree>
    <p:extLst>
      <p:ext uri="{BB962C8B-B14F-4D97-AF65-F5344CB8AC3E}">
        <p14:creationId xmlns:p14="http://schemas.microsoft.com/office/powerpoint/2010/main" val="3281117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Categories Folders</a:t>
            </a:r>
            <a:endParaRPr lang="en-US" dirty="0"/>
          </a:p>
        </p:txBody>
      </p:sp>
      <p:pic>
        <p:nvPicPr>
          <p:cNvPr id="9" name="Content Placeholder 8"/>
          <p:cNvPicPr>
            <a:picLocks noGrp="1" noChangeAspect="1"/>
          </p:cNvPicPr>
          <p:nvPr>
            <p:ph idx="1"/>
          </p:nvPr>
        </p:nvPicPr>
        <p:blipFill rotWithShape="1">
          <a:blip r:embed="rId2"/>
          <a:srcRect l="48524" t="7005" r="6392" b="54468"/>
          <a:stretch/>
        </p:blipFill>
        <p:spPr>
          <a:xfrm>
            <a:off x="2369976" y="2463282"/>
            <a:ext cx="6921540" cy="3327198"/>
          </a:xfrm>
          <a:prstGeom prst="rect">
            <a:avLst/>
          </a:prstGeom>
        </p:spPr>
      </p:pic>
    </p:spTree>
    <p:extLst>
      <p:ext uri="{BB962C8B-B14F-4D97-AF65-F5344CB8AC3E}">
        <p14:creationId xmlns:p14="http://schemas.microsoft.com/office/powerpoint/2010/main" val="24651288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containing items documents</a:t>
            </a:r>
            <a:endParaRPr lang="en-US" dirty="0"/>
          </a:p>
        </p:txBody>
      </p:sp>
      <p:pic>
        <p:nvPicPr>
          <p:cNvPr id="6" name="Content Placeholder 5"/>
          <p:cNvPicPr>
            <a:picLocks noGrp="1" noChangeAspect="1"/>
          </p:cNvPicPr>
          <p:nvPr>
            <p:ph idx="1"/>
          </p:nvPr>
        </p:nvPicPr>
        <p:blipFill rotWithShape="1">
          <a:blip r:embed="rId2"/>
          <a:srcRect l="49472" t="7285" r="6709" b="55874"/>
          <a:stretch/>
        </p:blipFill>
        <p:spPr>
          <a:xfrm>
            <a:off x="2509935" y="2799183"/>
            <a:ext cx="6139543" cy="2903537"/>
          </a:xfrm>
          <a:prstGeom prst="rect">
            <a:avLst/>
          </a:prstGeom>
        </p:spPr>
      </p:pic>
    </p:spTree>
    <p:extLst>
      <p:ext uri="{BB962C8B-B14F-4D97-AF65-F5344CB8AC3E}">
        <p14:creationId xmlns:p14="http://schemas.microsoft.com/office/powerpoint/2010/main" val="8713644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Sample document: Fire Drill</a:t>
            </a:r>
            <a:endParaRPr lang="en-US" dirty="0"/>
          </a:p>
        </p:txBody>
      </p:sp>
      <p:sp>
        <p:nvSpPr>
          <p:cNvPr id="3" name="Content Placeholder 2"/>
          <p:cNvSpPr>
            <a:spLocks noGrp="1"/>
          </p:cNvSpPr>
          <p:nvPr>
            <p:ph idx="1"/>
          </p:nvPr>
        </p:nvSpPr>
        <p:spPr/>
        <p:txBody>
          <a:bodyPr>
            <a:normAutofit fontScale="25000" lnSpcReduction="20000"/>
          </a:bodyPr>
          <a:lstStyle/>
          <a:p>
            <a:pPr marL="0" indent="0">
              <a:buNone/>
            </a:pPr>
            <a:r>
              <a:rPr lang="en-US" sz="4800" b="1" u="sng" dirty="0" smtClean="0"/>
              <a:t>D.4.a</a:t>
            </a:r>
            <a:r>
              <a:rPr lang="en-US" sz="4800" b="1" u="sng" dirty="0"/>
              <a:t>: Fire </a:t>
            </a:r>
            <a:r>
              <a:rPr lang="en-US" sz="4800" b="1" u="sng" dirty="0" smtClean="0"/>
              <a:t>Drill</a:t>
            </a:r>
          </a:p>
          <a:p>
            <a:pPr marL="0" indent="0">
              <a:buNone/>
            </a:pPr>
            <a:r>
              <a:rPr lang="en-US" sz="4800" i="1" dirty="0" smtClean="0"/>
              <a:t>Last updated: 12/10/15</a:t>
            </a:r>
            <a:endParaRPr lang="en-US" sz="4800" i="1" dirty="0"/>
          </a:p>
          <a:p>
            <a:pPr marL="457200" lvl="0" indent="-457200">
              <a:buFont typeface="+mj-lt"/>
              <a:buAutoNum type="arabicPeriod"/>
            </a:pPr>
            <a:r>
              <a:rPr lang="en-US" sz="4800" dirty="0"/>
              <a:t>The person in charge of the fire drill is the Facilities Manager.</a:t>
            </a:r>
          </a:p>
          <a:p>
            <a:pPr marL="457200" lvl="0" indent="-457200">
              <a:buFont typeface="+mj-lt"/>
              <a:buAutoNum type="arabicPeriod"/>
            </a:pPr>
            <a:r>
              <a:rPr lang="en-US" sz="4800" dirty="0"/>
              <a:t>The Facilities Manager will map out the evacuation routes (See attached maps) and display the evacuation maps on the wall closest to the exit door of every single room in the buildings.</a:t>
            </a:r>
          </a:p>
          <a:p>
            <a:pPr marL="457200" lvl="0" indent="-457200">
              <a:buFont typeface="+mj-lt"/>
              <a:buAutoNum type="arabicPeriod"/>
            </a:pPr>
            <a:r>
              <a:rPr lang="en-US" sz="4800" dirty="0"/>
              <a:t>The Principal will train all staff on their fire drill duties during the staff orientation each year prior to the start of school. Namely, to herd the students quietly, in a single file, with each student holding the shirt of the student in front of him. The target is to complete evacuation in less than three minutes.</a:t>
            </a:r>
          </a:p>
          <a:p>
            <a:pPr marL="457200" lvl="0" indent="-457200">
              <a:buFont typeface="+mj-lt"/>
              <a:buAutoNum type="arabicPeriod"/>
            </a:pPr>
            <a:r>
              <a:rPr lang="en-US" sz="4800" dirty="0"/>
              <a:t>The Principal will assign various sections of the building/s to various members of the administrative staff. Each is to walk through his/her assigned section to check that all students have been evacuated, especially the bathrooms.</a:t>
            </a:r>
          </a:p>
          <a:p>
            <a:pPr marL="457200" lvl="0" indent="-457200">
              <a:buFont typeface="+mj-lt"/>
              <a:buAutoNum type="arabicPeriod"/>
            </a:pPr>
            <a:r>
              <a:rPr lang="en-US" sz="4800" dirty="0"/>
              <a:t>The Homeroom Teachers will train all students on their evacuation routes and assembly point during the Student Orientation Day at the start of each school year. All Homeroom Teachers must take a roll call and record the number of students present at the Assembly Point. </a:t>
            </a:r>
          </a:p>
          <a:p>
            <a:pPr marL="457200" lvl="0" indent="-457200">
              <a:buFont typeface="+mj-lt"/>
              <a:buAutoNum type="arabicPeriod"/>
            </a:pPr>
            <a:r>
              <a:rPr lang="en-US" sz="4800" dirty="0"/>
              <a:t>The Facilities Manager will mark on the school calendar, no later than two weeks prior to the start of the school year, and after the yearly calendar has been finalized by the principal, the planned dates of the monthly fire drills.</a:t>
            </a:r>
          </a:p>
          <a:p>
            <a:pPr marL="457200" lvl="0" indent="-457200">
              <a:buFont typeface="+mj-lt"/>
              <a:buAutoNum type="arabicPeriod"/>
            </a:pPr>
            <a:r>
              <a:rPr lang="en-US" sz="4800" dirty="0"/>
              <a:t>On the date of the fire drill, the Facilities Manager will notify the principal of the drill in the morning, at the start of the school day.  </a:t>
            </a:r>
          </a:p>
          <a:p>
            <a:endParaRPr lang="en-US" dirty="0"/>
          </a:p>
        </p:txBody>
      </p:sp>
    </p:spTree>
    <p:extLst>
      <p:ext uri="{BB962C8B-B14F-4D97-AF65-F5344CB8AC3E}">
        <p14:creationId xmlns:p14="http://schemas.microsoft.com/office/powerpoint/2010/main" val="12901264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Fire Drill (continued)</a:t>
            </a:r>
            <a:endParaRPr lang="en-US" dirty="0"/>
          </a:p>
        </p:txBody>
      </p:sp>
      <p:sp>
        <p:nvSpPr>
          <p:cNvPr id="7" name="Content Placeholder 3"/>
          <p:cNvSpPr>
            <a:spLocks noGrp="1"/>
          </p:cNvSpPr>
          <p:nvPr>
            <p:ph idx="1"/>
          </p:nvPr>
        </p:nvSpPr>
        <p:spPr/>
        <p:txBody>
          <a:bodyPr>
            <a:normAutofit fontScale="32500" lnSpcReduction="20000"/>
          </a:bodyPr>
          <a:lstStyle/>
          <a:p>
            <a:pPr marL="457200" lvl="0" indent="-457200">
              <a:buFont typeface="+mj-lt"/>
              <a:buAutoNum type="arabicPeriod" startAt="8"/>
            </a:pPr>
            <a:r>
              <a:rPr lang="en-US" sz="3700" dirty="0" smtClean="0"/>
              <a:t>The </a:t>
            </a:r>
            <a:r>
              <a:rPr lang="en-US" sz="3700" dirty="0"/>
              <a:t>principal reserves the right to change said date depending on events and availability.</a:t>
            </a:r>
          </a:p>
          <a:p>
            <a:pPr marL="457200" lvl="0" indent="-457200">
              <a:buFont typeface="+mj-lt"/>
              <a:buAutoNum type="arabicPeriod" startAt="8"/>
            </a:pPr>
            <a:r>
              <a:rPr lang="en-US" sz="3700" dirty="0"/>
              <a:t>The Facilities Manager will call the closest fire station to notify them of the drill, five minutes prior to the start of the drill.</a:t>
            </a:r>
          </a:p>
          <a:p>
            <a:pPr marL="457200" lvl="0" indent="-457200">
              <a:buFont typeface="+mj-lt"/>
              <a:buAutoNum type="arabicPeriod" startAt="8"/>
            </a:pPr>
            <a:r>
              <a:rPr lang="en-US" sz="3700" dirty="0"/>
              <a:t>The Facilities Manager will then notify administrative staff of the impending drill.</a:t>
            </a:r>
          </a:p>
          <a:p>
            <a:pPr marL="457200" lvl="0" indent="-457200">
              <a:buFont typeface="+mj-lt"/>
              <a:buAutoNum type="arabicPeriod" startAt="8"/>
            </a:pPr>
            <a:r>
              <a:rPr lang="en-US" sz="3700" dirty="0"/>
              <a:t>The Facilities Manager pulls the fire alarm, and starts the timer.</a:t>
            </a:r>
          </a:p>
          <a:p>
            <a:pPr marL="457200" lvl="0" indent="-457200">
              <a:buFont typeface="+mj-lt"/>
              <a:buAutoNum type="arabicPeriod" startAt="8"/>
            </a:pPr>
            <a:r>
              <a:rPr lang="en-US" sz="3700" dirty="0"/>
              <a:t>All teachers evacuate their classes as trained. </a:t>
            </a:r>
          </a:p>
          <a:p>
            <a:pPr marL="457200" lvl="0" indent="-457200">
              <a:buFont typeface="+mj-lt"/>
              <a:buAutoNum type="arabicPeriod" startAt="8"/>
            </a:pPr>
            <a:r>
              <a:rPr lang="en-US" sz="3700" dirty="0"/>
              <a:t>The Principal and the administrative staff will “sweep” their assigned sections to ensure all students and staff have left the buildings. </a:t>
            </a:r>
          </a:p>
          <a:p>
            <a:pPr marL="457200" lvl="0" indent="-457200">
              <a:buFont typeface="+mj-lt"/>
              <a:buAutoNum type="arabicPeriod" startAt="8"/>
            </a:pPr>
            <a:r>
              <a:rPr lang="en-US" sz="3700" dirty="0"/>
              <a:t>All assemble in neat lines in the parking lot. The Principal takes the reports of student numbers from each Homeroom Teacher, while the Facilities Manager records the time taken for each class to arrive and line up. </a:t>
            </a:r>
          </a:p>
          <a:p>
            <a:pPr marL="457200" lvl="0" indent="-457200">
              <a:buFont typeface="+mj-lt"/>
              <a:buAutoNum type="arabicPeriod" startAt="8"/>
            </a:pPr>
            <a:r>
              <a:rPr lang="en-US" sz="3700" dirty="0"/>
              <a:t>A quick feedback is taken to ensure the drill proceeded successfully and smoothly. </a:t>
            </a:r>
          </a:p>
          <a:p>
            <a:pPr marL="457200" lvl="0" indent="-457200">
              <a:buFont typeface="+mj-lt"/>
              <a:buAutoNum type="arabicPeriod" startAt="8"/>
            </a:pPr>
            <a:r>
              <a:rPr lang="en-US" sz="3700" dirty="0"/>
              <a:t>All students are dismissed in turn and led back to class by their teachers</a:t>
            </a:r>
            <a:r>
              <a:rPr lang="en-US" sz="3700" dirty="0" smtClean="0"/>
              <a:t>.”</a:t>
            </a:r>
            <a:endParaRPr lang="en-US" sz="3700" dirty="0"/>
          </a:p>
          <a:p>
            <a:endParaRPr lang="en-US" dirty="0"/>
          </a:p>
        </p:txBody>
      </p:sp>
    </p:spTree>
    <p:extLst>
      <p:ext uri="{BB962C8B-B14F-4D97-AF65-F5344CB8AC3E}">
        <p14:creationId xmlns:p14="http://schemas.microsoft.com/office/powerpoint/2010/main" val="20511837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Overkill? Or Too Vague?</a:t>
            </a:r>
            <a:endParaRPr lang="en-US" dirty="0"/>
          </a:p>
        </p:txBody>
      </p:sp>
      <p:sp>
        <p:nvSpPr>
          <p:cNvPr id="3" name="Content Placeholder 2"/>
          <p:cNvSpPr>
            <a:spLocks noGrp="1"/>
          </p:cNvSpPr>
          <p:nvPr>
            <p:ph idx="1"/>
          </p:nvPr>
        </p:nvSpPr>
        <p:spPr/>
        <p:txBody>
          <a:bodyPr/>
          <a:lstStyle/>
          <a:p>
            <a:r>
              <a:rPr lang="en-US" dirty="0" smtClean="0"/>
              <a:t>Details on person responsible is NOT overkill.</a:t>
            </a:r>
          </a:p>
          <a:p>
            <a:r>
              <a:rPr lang="en-US" dirty="0" smtClean="0"/>
              <a:t>Details on items impossible to check or control IS overkill.</a:t>
            </a:r>
          </a:p>
          <a:p>
            <a:r>
              <a:rPr lang="en-US" dirty="0" smtClean="0"/>
              <a:t>Too Vague:</a:t>
            </a:r>
          </a:p>
          <a:p>
            <a:pPr lvl="1"/>
            <a:r>
              <a:rPr lang="en-US" dirty="0" smtClean="0"/>
              <a:t>When reader does not know what to do.</a:t>
            </a:r>
            <a:endParaRPr lang="en-US" dirty="0"/>
          </a:p>
        </p:txBody>
      </p:sp>
    </p:spTree>
    <p:extLst>
      <p:ext uri="{BB962C8B-B14F-4D97-AF65-F5344CB8AC3E}">
        <p14:creationId xmlns:p14="http://schemas.microsoft.com/office/powerpoint/2010/main" val="18522443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2: Marketing Event</a:t>
            </a:r>
            <a:endParaRPr lang="en-US" dirty="0"/>
          </a:p>
        </p:txBody>
      </p:sp>
      <p:sp>
        <p:nvSpPr>
          <p:cNvPr id="3" name="Content Placeholder 2"/>
          <p:cNvSpPr>
            <a:spLocks noGrp="1"/>
          </p:cNvSpPr>
          <p:nvPr>
            <p:ph idx="1"/>
          </p:nvPr>
        </p:nvSpPr>
        <p:spPr/>
        <p:txBody>
          <a:bodyPr>
            <a:normAutofit/>
          </a:bodyPr>
          <a:lstStyle/>
          <a:p>
            <a:pPr marL="0" indent="0">
              <a:buNone/>
            </a:pPr>
            <a:r>
              <a:rPr lang="en-US" b="1" dirty="0"/>
              <a:t>D.2.c: Marketing Event</a:t>
            </a:r>
          </a:p>
          <a:p>
            <a:r>
              <a:rPr lang="en-US" i="1" dirty="0"/>
              <a:t>Last Updated:  2/25/11</a:t>
            </a:r>
            <a:endParaRPr lang="en-US" dirty="0"/>
          </a:p>
          <a:p>
            <a:pPr marL="0" indent="0">
              <a:buNone/>
            </a:pPr>
            <a:r>
              <a:rPr lang="en-US" b="1" dirty="0"/>
              <a:t>Process Flow</a:t>
            </a:r>
          </a:p>
          <a:p>
            <a:pPr marL="914400" lvl="1" indent="-457200">
              <a:buFont typeface="+mj-lt"/>
              <a:buAutoNum type="arabicPeriod"/>
            </a:pPr>
            <a:r>
              <a:rPr lang="en-US" dirty="0"/>
              <a:t>(Person X) identifies potential marketing event/ date and time.</a:t>
            </a:r>
          </a:p>
          <a:p>
            <a:pPr marL="914400" lvl="1" indent="-457200">
              <a:buFont typeface="+mj-lt"/>
              <a:buAutoNum type="arabicPeriod"/>
            </a:pPr>
            <a:r>
              <a:rPr lang="en-US" dirty="0"/>
              <a:t>(Person X) notifies Principal.</a:t>
            </a:r>
          </a:p>
          <a:p>
            <a:pPr marL="914400" lvl="1" indent="-457200">
              <a:buFont typeface="+mj-lt"/>
              <a:buAutoNum type="arabicPeriod"/>
            </a:pPr>
            <a:r>
              <a:rPr lang="en-US" dirty="0"/>
              <a:t>(Approval Meeting): Principal meets with Person X and Marketing Team, weighs pros and cons; </a:t>
            </a:r>
          </a:p>
          <a:p>
            <a:pPr marL="457200" indent="-457200">
              <a:buFont typeface="+mj-lt"/>
              <a:buAutoNum type="arabicPeriod"/>
            </a:pPr>
            <a:endParaRPr lang="en-US" dirty="0"/>
          </a:p>
        </p:txBody>
      </p:sp>
    </p:spTree>
    <p:extLst>
      <p:ext uri="{BB962C8B-B14F-4D97-AF65-F5344CB8AC3E}">
        <p14:creationId xmlns:p14="http://schemas.microsoft.com/office/powerpoint/2010/main" val="42727408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Event: State each person’s job</a:t>
            </a:r>
            <a:endParaRPr lang="en-US" dirty="0"/>
          </a:p>
        </p:txBody>
      </p:sp>
      <p:sp>
        <p:nvSpPr>
          <p:cNvPr id="3" name="Content Placeholder 2"/>
          <p:cNvSpPr>
            <a:spLocks noGrp="1"/>
          </p:cNvSpPr>
          <p:nvPr>
            <p:ph idx="1"/>
          </p:nvPr>
        </p:nvSpPr>
        <p:spPr>
          <a:xfrm>
            <a:off x="1295402" y="3172408"/>
            <a:ext cx="9601196" cy="2180946"/>
          </a:xfrm>
        </p:spPr>
        <p:txBody>
          <a:bodyPr>
            <a:normAutofit lnSpcReduction="10000"/>
          </a:bodyPr>
          <a:lstStyle/>
          <a:p>
            <a:pPr marL="457200" lvl="0" indent="-457200">
              <a:buFont typeface="+mj-lt"/>
              <a:buAutoNum type="arabicPeriod" startAt="4"/>
            </a:pPr>
            <a:r>
              <a:rPr lang="en-US" dirty="0"/>
              <a:t>At this time, Marketing Team consists of: </a:t>
            </a:r>
          </a:p>
          <a:p>
            <a:pPr marL="914400" lvl="1" indent="-457200">
              <a:buFont typeface="+mj-lt"/>
              <a:buAutoNum type="arabicPeriod"/>
            </a:pPr>
            <a:r>
              <a:rPr lang="en-US" dirty="0"/>
              <a:t>Head of Marketing:  John Smith</a:t>
            </a:r>
          </a:p>
          <a:p>
            <a:pPr marL="914400" lvl="1" indent="-457200">
              <a:buFont typeface="+mj-lt"/>
              <a:buAutoNum type="arabicPeriod"/>
            </a:pPr>
            <a:r>
              <a:rPr lang="en-US" dirty="0"/>
              <a:t>Marketing Coordinator: Abraham Lincoln</a:t>
            </a:r>
          </a:p>
          <a:p>
            <a:pPr marL="914400" lvl="1" indent="-457200">
              <a:buFont typeface="+mj-lt"/>
              <a:buAutoNum type="arabicPeriod"/>
            </a:pPr>
            <a:r>
              <a:rPr lang="en-US" dirty="0" smtClean="0"/>
              <a:t>Marketing </a:t>
            </a:r>
            <a:r>
              <a:rPr lang="en-US" dirty="0"/>
              <a:t>Representative (contracted):  Jane </a:t>
            </a:r>
            <a:r>
              <a:rPr lang="en-US" dirty="0" smtClean="0"/>
              <a:t>Doe</a:t>
            </a:r>
          </a:p>
          <a:p>
            <a:pPr marL="914400" lvl="1" indent="-457200">
              <a:buFont typeface="+mj-lt"/>
              <a:buAutoNum type="arabicPeriod"/>
            </a:pPr>
            <a:r>
              <a:rPr lang="en-US" dirty="0" smtClean="0"/>
              <a:t>Other persons as needed, may include Person X</a:t>
            </a:r>
            <a:endParaRPr lang="en-US" dirty="0"/>
          </a:p>
          <a:p>
            <a:endParaRPr lang="en-US" dirty="0"/>
          </a:p>
        </p:txBody>
      </p:sp>
    </p:spTree>
    <p:extLst>
      <p:ext uri="{BB962C8B-B14F-4D97-AF65-F5344CB8AC3E}">
        <p14:creationId xmlns:p14="http://schemas.microsoft.com/office/powerpoint/2010/main" val="16987235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Event: Team work</a:t>
            </a:r>
            <a:endParaRPr lang="en-US" dirty="0"/>
          </a:p>
        </p:txBody>
      </p:sp>
      <p:sp>
        <p:nvSpPr>
          <p:cNvPr id="3" name="Content Placeholder 2"/>
          <p:cNvSpPr>
            <a:spLocks noGrp="1"/>
          </p:cNvSpPr>
          <p:nvPr>
            <p:ph idx="1"/>
          </p:nvPr>
        </p:nvSpPr>
        <p:spPr>
          <a:xfrm>
            <a:off x="1295400" y="2556932"/>
            <a:ext cx="10106607" cy="3318936"/>
          </a:xfrm>
        </p:spPr>
        <p:txBody>
          <a:bodyPr>
            <a:normAutofit fontScale="92500" lnSpcReduction="10000"/>
          </a:bodyPr>
          <a:lstStyle/>
          <a:p>
            <a:pPr marL="457200" lvl="0" indent="-457200">
              <a:buFont typeface="+mj-lt"/>
              <a:buAutoNum type="arabicPeriod" startAt="5"/>
            </a:pPr>
            <a:r>
              <a:rPr lang="en-US" dirty="0"/>
              <a:t>Marketing Team then:</a:t>
            </a:r>
          </a:p>
          <a:p>
            <a:pPr marL="457200" lvl="1" indent="0">
              <a:buNone/>
            </a:pPr>
            <a:r>
              <a:rPr lang="en-US" dirty="0"/>
              <a:t>a)  </a:t>
            </a:r>
            <a:r>
              <a:rPr lang="en-US" sz="2400" dirty="0"/>
              <a:t>Approves event unanimously.  Otherwise rejects proposal. </a:t>
            </a:r>
          </a:p>
          <a:p>
            <a:pPr marL="457200" lvl="1" indent="0">
              <a:buNone/>
            </a:pPr>
            <a:r>
              <a:rPr lang="en-US" sz="2400" dirty="0"/>
              <a:t>b)  Assigns </a:t>
            </a:r>
            <a:r>
              <a:rPr lang="en-US" sz="2400" dirty="0"/>
              <a:t>a $ amount (not including materials under General Marketing materials)</a:t>
            </a:r>
          </a:p>
          <a:p>
            <a:pPr marL="0" indent="0">
              <a:buNone/>
            </a:pPr>
            <a:r>
              <a:rPr lang="en-US" dirty="0" smtClean="0"/>
              <a:t>	c</a:t>
            </a:r>
            <a:r>
              <a:rPr lang="en-US" dirty="0"/>
              <a:t>)  Decides on person responsible and methods of payment for:</a:t>
            </a:r>
          </a:p>
          <a:p>
            <a:pPr marL="0" indent="0">
              <a:buNone/>
            </a:pPr>
            <a:r>
              <a:rPr lang="en-US" dirty="0" smtClean="0"/>
              <a:t>		</a:t>
            </a:r>
            <a:r>
              <a:rPr lang="en-US" dirty="0" err="1" smtClean="0"/>
              <a:t>i</a:t>
            </a:r>
            <a:r>
              <a:rPr lang="en-US" dirty="0"/>
              <a:t>)  </a:t>
            </a:r>
            <a:r>
              <a:rPr lang="en-US" dirty="0" smtClean="0"/>
              <a:t>  Booking </a:t>
            </a:r>
            <a:r>
              <a:rPr lang="en-US" dirty="0"/>
              <a:t>(location)</a:t>
            </a:r>
          </a:p>
          <a:p>
            <a:pPr marL="914400" lvl="2" indent="0">
              <a:buNone/>
            </a:pPr>
            <a:r>
              <a:rPr lang="en-US" sz="2400" dirty="0" smtClean="0"/>
              <a:t>ii)   Various expenses</a:t>
            </a:r>
          </a:p>
          <a:p>
            <a:pPr marL="914400" lvl="2" indent="0">
              <a:buNone/>
            </a:pPr>
            <a:r>
              <a:rPr lang="en-US" sz="2400" dirty="0" smtClean="0"/>
              <a:t>iii)  Customer </a:t>
            </a:r>
            <a:r>
              <a:rPr lang="en-US" sz="2400" dirty="0"/>
              <a:t>payments</a:t>
            </a:r>
          </a:p>
          <a:p>
            <a:endParaRPr lang="en-US" dirty="0"/>
          </a:p>
        </p:txBody>
      </p:sp>
    </p:spTree>
    <p:extLst>
      <p:ext uri="{BB962C8B-B14F-4D97-AF65-F5344CB8AC3E}">
        <p14:creationId xmlns:p14="http://schemas.microsoft.com/office/powerpoint/2010/main" val="30363612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Marketing Event: </a:t>
            </a:r>
            <a:br>
              <a:rPr lang="en-US" dirty="0" smtClean="0"/>
            </a:br>
            <a:r>
              <a:rPr lang="en-US" dirty="0" smtClean="0"/>
              <a:t>Goals and Criteria for Success</a:t>
            </a:r>
            <a:endParaRPr lang="en-US" dirty="0"/>
          </a:p>
        </p:txBody>
      </p:sp>
      <p:sp>
        <p:nvSpPr>
          <p:cNvPr id="3" name="Content Placeholder 2"/>
          <p:cNvSpPr>
            <a:spLocks noGrp="1"/>
          </p:cNvSpPr>
          <p:nvPr>
            <p:ph idx="1"/>
          </p:nvPr>
        </p:nvSpPr>
        <p:spPr/>
        <p:txBody>
          <a:bodyPr>
            <a:normAutofit fontScale="92500" lnSpcReduction="10000"/>
          </a:bodyPr>
          <a:lstStyle/>
          <a:p>
            <a:pPr marL="457200" indent="-457200">
              <a:buFont typeface="+mj-lt"/>
              <a:buAutoNum type="arabicPeriod" startAt="6"/>
            </a:pPr>
            <a:r>
              <a:rPr lang="en-US" dirty="0"/>
              <a:t>Head of Marketing takes lead on project, meets with marketing team.	</a:t>
            </a:r>
          </a:p>
          <a:p>
            <a:pPr marL="457200" indent="-457200">
              <a:buFont typeface="+mj-lt"/>
              <a:buAutoNum type="arabicPeriod" startAt="6"/>
            </a:pPr>
            <a:r>
              <a:rPr lang="en-US" dirty="0"/>
              <a:t>At Initial Meeting, the following are decided:</a:t>
            </a:r>
          </a:p>
          <a:p>
            <a:pPr marL="457200" lvl="0" indent="-457200">
              <a:buFont typeface="+mj-lt"/>
              <a:buAutoNum type="arabicPeriod" startAt="6"/>
            </a:pPr>
            <a:r>
              <a:rPr lang="en-US" b="1" dirty="0"/>
              <a:t>Goals  for event (example: increase visibility of school)</a:t>
            </a:r>
            <a:endParaRPr lang="en-US" dirty="0"/>
          </a:p>
          <a:p>
            <a:pPr marL="457200" lvl="0" indent="-457200">
              <a:buFont typeface="+mj-lt"/>
              <a:buAutoNum type="arabicPeriod" startAt="6"/>
            </a:pPr>
            <a:r>
              <a:rPr lang="en-US" dirty="0"/>
              <a:t>Criteria for measurement of success (example: 50 sign-ups for school e-newsletter)</a:t>
            </a:r>
          </a:p>
          <a:p>
            <a:pPr marL="457200" lvl="0" indent="-457200">
              <a:buFont typeface="+mj-lt"/>
              <a:buAutoNum type="arabicPeriod" startAt="6"/>
            </a:pPr>
            <a:r>
              <a:rPr lang="en-US" dirty="0"/>
              <a:t>Design of event participation </a:t>
            </a:r>
          </a:p>
          <a:p>
            <a:pPr marL="457200" lvl="0" indent="-457200">
              <a:buFont typeface="+mj-lt"/>
              <a:buAutoNum type="arabicPeriod" startAt="6"/>
            </a:pPr>
            <a:r>
              <a:rPr lang="en-US" dirty="0"/>
              <a:t>Job assignments, including main liaison with event organizer</a:t>
            </a:r>
          </a:p>
          <a:p>
            <a:pPr marL="457200" lvl="0" indent="-457200">
              <a:buFont typeface="+mj-lt"/>
              <a:buAutoNum type="arabicPeriod" startAt="6"/>
            </a:pPr>
            <a:r>
              <a:rPr lang="en-US" dirty="0"/>
              <a:t>Need for extra workers</a:t>
            </a:r>
          </a:p>
          <a:p>
            <a:endParaRPr lang="en-US" dirty="0"/>
          </a:p>
        </p:txBody>
      </p:sp>
    </p:spTree>
    <p:extLst>
      <p:ext uri="{BB962C8B-B14F-4D97-AF65-F5344CB8AC3E}">
        <p14:creationId xmlns:p14="http://schemas.microsoft.com/office/powerpoint/2010/main" val="21060578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and Future Planning</a:t>
            </a:r>
            <a:endParaRPr lang="en-US" dirty="0"/>
          </a:p>
        </p:txBody>
      </p:sp>
      <p:sp>
        <p:nvSpPr>
          <p:cNvPr id="3" name="Content Placeholder 2"/>
          <p:cNvSpPr>
            <a:spLocks noGrp="1"/>
          </p:cNvSpPr>
          <p:nvPr>
            <p:ph idx="1"/>
          </p:nvPr>
        </p:nvSpPr>
        <p:spPr/>
        <p:txBody>
          <a:bodyPr>
            <a:normAutofit fontScale="85000" lnSpcReduction="10000"/>
          </a:bodyPr>
          <a:lstStyle/>
          <a:p>
            <a:pPr marL="457200" lvl="0" indent="-457200">
              <a:buFont typeface="+mj-lt"/>
              <a:buAutoNum type="arabicPeriod" startAt="22"/>
            </a:pPr>
            <a:r>
              <a:rPr lang="en-US" dirty="0" smtClean="0"/>
              <a:t>Need </a:t>
            </a:r>
            <a:r>
              <a:rPr lang="en-US" dirty="0"/>
              <a:t>for performers</a:t>
            </a:r>
          </a:p>
          <a:p>
            <a:pPr marL="457200" lvl="0" indent="-457200">
              <a:buFont typeface="+mj-lt"/>
              <a:buAutoNum type="arabicPeriod" startAt="22"/>
            </a:pPr>
            <a:r>
              <a:rPr lang="en-US" dirty="0"/>
              <a:t>$ amount to be allocated to each category </a:t>
            </a:r>
          </a:p>
          <a:p>
            <a:pPr marL="457200" lvl="0" indent="-457200">
              <a:buFont typeface="+mj-lt"/>
              <a:buAutoNum type="arabicPeriod" startAt="22"/>
            </a:pPr>
            <a:r>
              <a:rPr lang="en-US" dirty="0"/>
              <a:t>Marketing Team holds regular update meetings to report to one another on progress.</a:t>
            </a:r>
          </a:p>
          <a:p>
            <a:pPr marL="457200" lvl="0" indent="-457200">
              <a:buFont typeface="+mj-lt"/>
              <a:buAutoNum type="arabicPeriod" startAt="22"/>
            </a:pPr>
            <a:r>
              <a:rPr lang="en-US" dirty="0"/>
              <a:t>Marketing Head keeps Principal updated on a weekly basis at Staff Meetings.</a:t>
            </a:r>
          </a:p>
          <a:p>
            <a:pPr marL="457200" lvl="0" indent="-457200">
              <a:buFont typeface="+mj-lt"/>
              <a:buAutoNum type="arabicPeriod" startAt="22"/>
            </a:pPr>
            <a:r>
              <a:rPr lang="en-US" dirty="0"/>
              <a:t>After event, Marketing Team holds feedback meeting. Feedback includes report on the criteria indicating success or not of event.</a:t>
            </a:r>
          </a:p>
          <a:p>
            <a:pPr marL="457200" lvl="0" indent="-457200">
              <a:buFont typeface="+mj-lt"/>
              <a:buAutoNum type="arabicPeriod" startAt="22"/>
            </a:pPr>
            <a:r>
              <a:rPr lang="en-US" dirty="0"/>
              <a:t>Marketing Head reports to Principal at next Staff Meeting.</a:t>
            </a:r>
          </a:p>
          <a:p>
            <a:pPr marL="457200" lvl="0" indent="-457200">
              <a:buFont typeface="+mj-lt"/>
              <a:buAutoNum type="arabicPeriod" startAt="22"/>
            </a:pPr>
            <a:r>
              <a:rPr lang="en-US" dirty="0"/>
              <a:t>Principal considers and decides whether to repeat event annually.</a:t>
            </a:r>
          </a:p>
          <a:p>
            <a:endParaRPr lang="en-US" dirty="0"/>
          </a:p>
        </p:txBody>
      </p:sp>
    </p:spTree>
    <p:extLst>
      <p:ext uri="{BB962C8B-B14F-4D97-AF65-F5344CB8AC3E}">
        <p14:creationId xmlns:p14="http://schemas.microsoft.com/office/powerpoint/2010/main" val="7247003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is:</a:t>
            </a:r>
            <a:endParaRPr lang="en-US" dirty="0"/>
          </a:p>
        </p:txBody>
      </p:sp>
      <p:sp>
        <p:nvSpPr>
          <p:cNvPr id="3" name="Content Placeholder 2"/>
          <p:cNvSpPr>
            <a:spLocks noGrp="1"/>
          </p:cNvSpPr>
          <p:nvPr>
            <p:ph sz="half" idx="1"/>
          </p:nvPr>
        </p:nvSpPr>
        <p:spPr/>
        <p:txBody>
          <a:bodyPr/>
          <a:lstStyle/>
          <a:p>
            <a:r>
              <a:rPr lang="en-US" dirty="0" smtClean="0"/>
              <a:t>… </a:t>
            </a:r>
            <a:r>
              <a:rPr lang="en-US" sz="4000" dirty="0" smtClean="0"/>
              <a:t>efficiency in climbing the ladder of success.</a:t>
            </a:r>
            <a:endParaRPr lang="en-US" sz="4000" dirty="0"/>
          </a:p>
        </p:txBody>
      </p:sp>
      <p:pic>
        <p:nvPicPr>
          <p:cNvPr id="7" name="Content Placeholder 6"/>
          <p:cNvPicPr>
            <a:picLocks noGrp="1" noChangeAspect="1"/>
          </p:cNvPicPr>
          <p:nvPr>
            <p:ph sz="half" idx="2"/>
          </p:nvPr>
        </p:nvPicPr>
        <p:blipFill>
          <a:blip r:embed="rId2"/>
          <a:stretch>
            <a:fillRect/>
          </a:stretch>
        </p:blipFill>
        <p:spPr>
          <a:xfrm>
            <a:off x="6472790" y="2560638"/>
            <a:ext cx="4135919" cy="3309937"/>
          </a:xfrm>
          <a:prstGeom prst="rect">
            <a:avLst/>
          </a:prstGeom>
        </p:spPr>
      </p:pic>
    </p:spTree>
    <p:extLst>
      <p:ext uri="{BB962C8B-B14F-4D97-AF65-F5344CB8AC3E}">
        <p14:creationId xmlns:p14="http://schemas.microsoft.com/office/powerpoint/2010/main" val="19320532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837714" y="2748045"/>
            <a:ext cx="2936709" cy="2936709"/>
          </a:xfrm>
          <a:prstGeom prst="rect">
            <a:avLst/>
          </a:prstGeom>
        </p:spPr>
      </p:pic>
      <p:sp>
        <p:nvSpPr>
          <p:cNvPr id="2" name="Title 1"/>
          <p:cNvSpPr>
            <a:spLocks noGrp="1"/>
          </p:cNvSpPr>
          <p:nvPr>
            <p:ph type="title"/>
          </p:nvPr>
        </p:nvSpPr>
        <p:spPr/>
        <p:txBody>
          <a:bodyPr/>
          <a:lstStyle/>
          <a:p>
            <a:r>
              <a:rPr lang="en-US" dirty="0" smtClean="0"/>
              <a:t>Sharing the Systems</a:t>
            </a:r>
            <a:endParaRPr lang="en-US" dirty="0"/>
          </a:p>
        </p:txBody>
      </p:sp>
      <p:sp>
        <p:nvSpPr>
          <p:cNvPr id="3" name="Content Placeholder 2"/>
          <p:cNvSpPr>
            <a:spLocks noGrp="1"/>
          </p:cNvSpPr>
          <p:nvPr>
            <p:ph idx="1"/>
          </p:nvPr>
        </p:nvSpPr>
        <p:spPr>
          <a:xfrm>
            <a:off x="1295401" y="2556932"/>
            <a:ext cx="6850223" cy="3318936"/>
          </a:xfrm>
        </p:spPr>
        <p:txBody>
          <a:bodyPr>
            <a:normAutofit fontScale="92500" lnSpcReduction="10000"/>
          </a:bodyPr>
          <a:lstStyle/>
          <a:p>
            <a:r>
              <a:rPr lang="en-US" dirty="0" smtClean="0"/>
              <a:t>Print out Operations Manual annually (and date it).</a:t>
            </a:r>
          </a:p>
          <a:p>
            <a:r>
              <a:rPr lang="en-US" dirty="0" smtClean="0"/>
              <a:t>Go over it at Staff Orientation.</a:t>
            </a:r>
          </a:p>
          <a:p>
            <a:r>
              <a:rPr lang="en-US" dirty="0" smtClean="0"/>
              <a:t>Also make all forms/ handouts available electronically and/or on paper.</a:t>
            </a:r>
          </a:p>
          <a:p>
            <a:r>
              <a:rPr lang="en-US" dirty="0" smtClean="0"/>
              <a:t>Always refer to the OM and use it as a yardstick esp. at meetings.</a:t>
            </a:r>
          </a:p>
          <a:p>
            <a:r>
              <a:rPr lang="en-US" dirty="0" smtClean="0"/>
              <a:t>Set up some kind of feedback system and consequence system.</a:t>
            </a:r>
          </a:p>
          <a:p>
            <a:endParaRPr lang="en-US" dirty="0"/>
          </a:p>
        </p:txBody>
      </p:sp>
    </p:spTree>
    <p:extLst>
      <p:ext uri="{BB962C8B-B14F-4D97-AF65-F5344CB8AC3E}">
        <p14:creationId xmlns:p14="http://schemas.microsoft.com/office/powerpoint/2010/main" val="38880649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the Systems</a:t>
            </a:r>
            <a:endParaRPr lang="en-US" dirty="0"/>
          </a:p>
        </p:txBody>
      </p:sp>
      <p:sp>
        <p:nvSpPr>
          <p:cNvPr id="3" name="Content Placeholder 2"/>
          <p:cNvSpPr>
            <a:spLocks noGrp="1"/>
          </p:cNvSpPr>
          <p:nvPr>
            <p:ph idx="1"/>
          </p:nvPr>
        </p:nvSpPr>
        <p:spPr/>
        <p:txBody>
          <a:bodyPr/>
          <a:lstStyle/>
          <a:p>
            <a:r>
              <a:rPr lang="en-US" dirty="0" smtClean="0"/>
              <a:t>Regularly, after implementing any part of it.</a:t>
            </a:r>
          </a:p>
          <a:p>
            <a:r>
              <a:rPr lang="en-US" dirty="0" smtClean="0"/>
              <a:t>Ad hoc, after emergency situations.</a:t>
            </a:r>
            <a:endParaRPr lang="en-US" dirty="0"/>
          </a:p>
        </p:txBody>
      </p:sp>
      <p:pic>
        <p:nvPicPr>
          <p:cNvPr id="4" name="Picture 3"/>
          <p:cNvPicPr>
            <a:picLocks noChangeAspect="1"/>
          </p:cNvPicPr>
          <p:nvPr/>
        </p:nvPicPr>
        <p:blipFill>
          <a:blip r:embed="rId2"/>
          <a:stretch>
            <a:fillRect/>
          </a:stretch>
        </p:blipFill>
        <p:spPr>
          <a:xfrm>
            <a:off x="7303063" y="2759075"/>
            <a:ext cx="2600325" cy="2914650"/>
          </a:xfrm>
          <a:prstGeom prst="rect">
            <a:avLst/>
          </a:prstGeom>
        </p:spPr>
      </p:pic>
    </p:spTree>
    <p:extLst>
      <p:ext uri="{BB962C8B-B14F-4D97-AF65-F5344CB8AC3E}">
        <p14:creationId xmlns:p14="http://schemas.microsoft.com/office/powerpoint/2010/main" val="33613206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Situation: Example</a:t>
            </a:r>
            <a:endParaRPr lang="en-US" dirty="0"/>
          </a:p>
        </p:txBody>
      </p:sp>
      <p:sp>
        <p:nvSpPr>
          <p:cNvPr id="3" name="Content Placeholder 2"/>
          <p:cNvSpPr>
            <a:spLocks noGrp="1"/>
          </p:cNvSpPr>
          <p:nvPr>
            <p:ph idx="1"/>
          </p:nvPr>
        </p:nvSpPr>
        <p:spPr/>
        <p:txBody>
          <a:bodyPr/>
          <a:lstStyle/>
          <a:p>
            <a:r>
              <a:rPr lang="en-US" dirty="0" smtClean="0"/>
              <a:t>You have a centralized schedule.</a:t>
            </a:r>
          </a:p>
          <a:p>
            <a:r>
              <a:rPr lang="en-US" dirty="0" smtClean="0"/>
              <a:t>You are performing on schedule.</a:t>
            </a:r>
          </a:p>
          <a:p>
            <a:r>
              <a:rPr lang="en-US" dirty="0" smtClean="0"/>
              <a:t>An emergency situation arises.</a:t>
            </a:r>
          </a:p>
          <a:p>
            <a:r>
              <a:rPr lang="en-US" dirty="0" smtClean="0"/>
              <a:t>How do you handle it?</a:t>
            </a:r>
            <a:endParaRPr lang="en-US" dirty="0"/>
          </a:p>
        </p:txBody>
      </p:sp>
    </p:spTree>
    <p:extLst>
      <p:ext uri="{BB962C8B-B14F-4D97-AF65-F5344CB8AC3E}">
        <p14:creationId xmlns:p14="http://schemas.microsoft.com/office/powerpoint/2010/main" val="33563554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schedule for today: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14452670"/>
              </p:ext>
            </p:extLst>
          </p:nvPr>
        </p:nvGraphicFramePr>
        <p:xfrm>
          <a:off x="2444620" y="2556584"/>
          <a:ext cx="7371184" cy="3536304"/>
        </p:xfrm>
        <a:graphic>
          <a:graphicData uri="http://schemas.openxmlformats.org/drawingml/2006/table">
            <a:tbl>
              <a:tblPr firstRow="1" firstCol="1" bandRow="1">
                <a:tableStyleId>{5C22544A-7EE6-4342-B048-85BDC9FD1C3A}</a:tableStyleId>
              </a:tblPr>
              <a:tblGrid>
                <a:gridCol w="563679"/>
                <a:gridCol w="1986672"/>
                <a:gridCol w="4820833"/>
              </a:tblGrid>
              <a:tr h="294692">
                <a:tc>
                  <a:txBody>
                    <a:bodyPr/>
                    <a:lstStyle/>
                    <a:p>
                      <a:pPr marL="0" marR="0">
                        <a:lnSpc>
                          <a:spcPct val="107000"/>
                        </a:lnSpc>
                        <a:spcBef>
                          <a:spcPts val="0"/>
                        </a:spcBef>
                        <a:spcAft>
                          <a:spcPts val="0"/>
                        </a:spcAft>
                      </a:pPr>
                      <a:r>
                        <a:rPr lang="en-US" sz="1100">
                          <a:effectLst/>
                        </a:rPr>
                        <a:t>1</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7:30-8:00 am</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Student arrivals. Morning assembly</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r>
              <a:tr h="294692">
                <a:tc>
                  <a:txBody>
                    <a:bodyPr/>
                    <a:lstStyle/>
                    <a:p>
                      <a:pPr marL="0" marR="0">
                        <a:lnSpc>
                          <a:spcPct val="107000"/>
                        </a:lnSpc>
                        <a:spcBef>
                          <a:spcPts val="0"/>
                        </a:spcBef>
                        <a:spcAft>
                          <a:spcPts val="0"/>
                        </a:spcAft>
                      </a:pPr>
                      <a:r>
                        <a:rPr lang="en-US" sz="1100">
                          <a:effectLst/>
                        </a:rPr>
                        <a:t>2</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8:00-8:30 am</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Checking email, phone messages</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r>
              <a:tr h="294692">
                <a:tc>
                  <a:txBody>
                    <a:bodyPr/>
                    <a:lstStyle/>
                    <a:p>
                      <a:pPr marL="0" marR="0">
                        <a:lnSpc>
                          <a:spcPct val="107000"/>
                        </a:lnSpc>
                        <a:spcBef>
                          <a:spcPts val="0"/>
                        </a:spcBef>
                        <a:spcAft>
                          <a:spcPts val="0"/>
                        </a:spcAft>
                      </a:pPr>
                      <a:r>
                        <a:rPr lang="en-US" sz="1100">
                          <a:effectLst/>
                        </a:rPr>
                        <a:t>3</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8:30-9:00 am</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Classroom round</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r>
              <a:tr h="294692">
                <a:tc>
                  <a:txBody>
                    <a:bodyPr/>
                    <a:lstStyle/>
                    <a:p>
                      <a:pPr marL="0" marR="0">
                        <a:lnSpc>
                          <a:spcPct val="107000"/>
                        </a:lnSpc>
                        <a:spcBef>
                          <a:spcPts val="0"/>
                        </a:spcBef>
                        <a:spcAft>
                          <a:spcPts val="0"/>
                        </a:spcAft>
                      </a:pPr>
                      <a:r>
                        <a:rPr lang="en-US" sz="1100">
                          <a:effectLst/>
                        </a:rPr>
                        <a:t>4</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9:00-10:00 am</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Meeting with parents of xxx for discipline issue</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r>
              <a:tr h="294692">
                <a:tc>
                  <a:txBody>
                    <a:bodyPr/>
                    <a:lstStyle/>
                    <a:p>
                      <a:pPr marL="0" marR="0">
                        <a:lnSpc>
                          <a:spcPct val="107000"/>
                        </a:lnSpc>
                        <a:spcBef>
                          <a:spcPts val="0"/>
                        </a:spcBef>
                        <a:spcAft>
                          <a:spcPts val="0"/>
                        </a:spcAft>
                      </a:pPr>
                      <a:r>
                        <a:rPr lang="en-US" sz="1100">
                          <a:effectLst/>
                        </a:rPr>
                        <a:t>5</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10:00 – 10:30 am</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Phone conference with ABC.</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r>
              <a:tr h="294692">
                <a:tc>
                  <a:txBody>
                    <a:bodyPr/>
                    <a:lstStyle/>
                    <a:p>
                      <a:pPr marL="0" marR="0">
                        <a:lnSpc>
                          <a:spcPct val="107000"/>
                        </a:lnSpc>
                        <a:spcBef>
                          <a:spcPts val="0"/>
                        </a:spcBef>
                        <a:spcAft>
                          <a:spcPts val="0"/>
                        </a:spcAft>
                      </a:pPr>
                      <a:r>
                        <a:rPr lang="en-US" sz="1100">
                          <a:effectLst/>
                        </a:rPr>
                        <a:t>6</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10:30 – 12:30 pm</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Lunch meeting with Private School Association</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r>
              <a:tr h="294692">
                <a:tc>
                  <a:txBody>
                    <a:bodyPr/>
                    <a:lstStyle/>
                    <a:p>
                      <a:pPr marL="0" marR="0">
                        <a:lnSpc>
                          <a:spcPct val="107000"/>
                        </a:lnSpc>
                        <a:spcBef>
                          <a:spcPts val="0"/>
                        </a:spcBef>
                        <a:spcAft>
                          <a:spcPts val="0"/>
                        </a:spcAft>
                      </a:pPr>
                      <a:r>
                        <a:rPr lang="en-US" sz="1100">
                          <a:effectLst/>
                        </a:rPr>
                        <a:t>7</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12:30 – 1:00 pm</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Meet with Secretary: update schedule. Dhuhr prayer.</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r>
              <a:tr h="294692">
                <a:tc>
                  <a:txBody>
                    <a:bodyPr/>
                    <a:lstStyle/>
                    <a:p>
                      <a:pPr marL="0" marR="0">
                        <a:lnSpc>
                          <a:spcPct val="107000"/>
                        </a:lnSpc>
                        <a:spcBef>
                          <a:spcPts val="0"/>
                        </a:spcBef>
                        <a:spcAft>
                          <a:spcPts val="0"/>
                        </a:spcAft>
                      </a:pPr>
                      <a:r>
                        <a:rPr lang="en-US" sz="1100">
                          <a:effectLst/>
                        </a:rPr>
                        <a:t>8</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1:00 – 2:00 pm</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Work with accountant on this month’s expenses</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r>
              <a:tr h="294692">
                <a:tc>
                  <a:txBody>
                    <a:bodyPr/>
                    <a:lstStyle/>
                    <a:p>
                      <a:pPr marL="0" marR="0">
                        <a:lnSpc>
                          <a:spcPct val="107000"/>
                        </a:lnSpc>
                        <a:spcBef>
                          <a:spcPts val="0"/>
                        </a:spcBef>
                        <a:spcAft>
                          <a:spcPts val="0"/>
                        </a:spcAft>
                      </a:pPr>
                      <a:r>
                        <a:rPr lang="en-US" sz="1100">
                          <a:effectLst/>
                        </a:rPr>
                        <a:t>9</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2:00 – 3:00 pm</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Social Studies teacher: monthly one-on-one</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r>
              <a:tr h="294692">
                <a:tc>
                  <a:txBody>
                    <a:bodyPr/>
                    <a:lstStyle/>
                    <a:p>
                      <a:pPr marL="0" marR="0">
                        <a:lnSpc>
                          <a:spcPct val="107000"/>
                        </a:lnSpc>
                        <a:spcBef>
                          <a:spcPts val="0"/>
                        </a:spcBef>
                        <a:spcAft>
                          <a:spcPts val="0"/>
                        </a:spcAft>
                      </a:pPr>
                      <a:r>
                        <a:rPr lang="en-US" sz="1100">
                          <a:effectLst/>
                        </a:rPr>
                        <a:t>10</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3:00 – 3:30 pm</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Prepare agenda for staff meeting</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r>
              <a:tr h="294692">
                <a:tc>
                  <a:txBody>
                    <a:bodyPr/>
                    <a:lstStyle/>
                    <a:p>
                      <a:pPr marL="0" marR="0">
                        <a:lnSpc>
                          <a:spcPct val="107000"/>
                        </a:lnSpc>
                        <a:spcBef>
                          <a:spcPts val="0"/>
                        </a:spcBef>
                        <a:spcAft>
                          <a:spcPts val="0"/>
                        </a:spcAft>
                      </a:pPr>
                      <a:r>
                        <a:rPr lang="en-US" sz="1100">
                          <a:effectLst/>
                        </a:rPr>
                        <a:t>11</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3:30 – 4:00 pm</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Afternoon assembly. See students off.</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r>
              <a:tr h="294692">
                <a:tc>
                  <a:txBody>
                    <a:bodyPr/>
                    <a:lstStyle/>
                    <a:p>
                      <a:pPr marL="0" marR="0">
                        <a:lnSpc>
                          <a:spcPct val="107000"/>
                        </a:lnSpc>
                        <a:spcBef>
                          <a:spcPts val="0"/>
                        </a:spcBef>
                        <a:spcAft>
                          <a:spcPts val="0"/>
                        </a:spcAft>
                      </a:pPr>
                      <a:r>
                        <a:rPr lang="en-US" sz="1100">
                          <a:effectLst/>
                        </a:rPr>
                        <a:t>12</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a:effectLst/>
                        </a:rPr>
                        <a:t>4:00 – 4:30 pm</a:t>
                      </a: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1100" dirty="0">
                          <a:effectLst/>
                        </a:rPr>
                        <a:t>Wind up work. </a:t>
                      </a: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r>
            </a:tbl>
          </a:graphicData>
        </a:graphic>
      </p:graphicFrame>
      <p:cxnSp>
        <p:nvCxnSpPr>
          <p:cNvPr id="6" name="Straight Arrow Connector 5"/>
          <p:cNvCxnSpPr/>
          <p:nvPr/>
        </p:nvCxnSpPr>
        <p:spPr>
          <a:xfrm>
            <a:off x="1073020" y="3890865"/>
            <a:ext cx="1203649" cy="0"/>
          </a:xfrm>
          <a:prstGeom prst="straightConnector1">
            <a:avLst/>
          </a:prstGeom>
          <a:ln w="57150">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1141030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situation:</a:t>
            </a:r>
            <a:endParaRPr lang="en-US" dirty="0"/>
          </a:p>
        </p:txBody>
      </p:sp>
      <p:sp>
        <p:nvSpPr>
          <p:cNvPr id="3" name="Content Placeholder 2"/>
          <p:cNvSpPr>
            <a:spLocks noGrp="1"/>
          </p:cNvSpPr>
          <p:nvPr>
            <p:ph idx="1"/>
          </p:nvPr>
        </p:nvSpPr>
        <p:spPr/>
        <p:txBody>
          <a:bodyPr>
            <a:normAutofit lnSpcReduction="10000"/>
          </a:bodyPr>
          <a:lstStyle/>
          <a:p>
            <a:r>
              <a:rPr lang="en-US" dirty="0"/>
              <a:t>However, at 10:15 am, a student knocks on your door </a:t>
            </a:r>
            <a:endParaRPr lang="en-US" dirty="0" smtClean="0"/>
          </a:p>
          <a:p>
            <a:r>
              <a:rPr lang="en-US" dirty="0" smtClean="0"/>
              <a:t>and </a:t>
            </a:r>
            <a:r>
              <a:rPr lang="en-US" dirty="0"/>
              <a:t>tells you that the boys’ bathroom down the hall has got tons of toilet paper in it, </a:t>
            </a:r>
            <a:r>
              <a:rPr lang="en-US" dirty="0" smtClean="0"/>
              <a:t>plus </a:t>
            </a:r>
            <a:r>
              <a:rPr lang="en-US" dirty="0"/>
              <a:t>poop and a lot of mess on the floor</a:t>
            </a:r>
            <a:r>
              <a:rPr lang="en-US" dirty="0" smtClean="0"/>
              <a:t>.</a:t>
            </a:r>
          </a:p>
          <a:p>
            <a:r>
              <a:rPr lang="en-US" dirty="0" smtClean="0"/>
              <a:t> </a:t>
            </a:r>
            <a:r>
              <a:rPr lang="en-US" dirty="0"/>
              <a:t>The secretary/ administrative assistant/ front desk lady is on the phone. </a:t>
            </a:r>
            <a:endParaRPr lang="en-US" dirty="0" smtClean="0"/>
          </a:p>
          <a:p>
            <a:r>
              <a:rPr lang="en-US" dirty="0" smtClean="0"/>
              <a:t>All </a:t>
            </a:r>
            <a:r>
              <a:rPr lang="en-US" dirty="0"/>
              <a:t>teachers are busy. </a:t>
            </a:r>
            <a:endParaRPr lang="en-US" dirty="0" smtClean="0"/>
          </a:p>
          <a:p>
            <a:r>
              <a:rPr lang="en-US" dirty="0" smtClean="0"/>
              <a:t>The </a:t>
            </a:r>
            <a:r>
              <a:rPr lang="en-US" dirty="0"/>
              <a:t>janitor comes twice a week, and that is not today. </a:t>
            </a:r>
            <a:endParaRPr lang="en-US" dirty="0" smtClean="0"/>
          </a:p>
          <a:p>
            <a:r>
              <a:rPr lang="en-US" dirty="0" smtClean="0"/>
              <a:t>What </a:t>
            </a:r>
            <a:r>
              <a:rPr lang="en-US" dirty="0"/>
              <a:t>to do?</a:t>
            </a:r>
          </a:p>
          <a:p>
            <a:endParaRPr lang="en-US" dirty="0"/>
          </a:p>
        </p:txBody>
      </p:sp>
    </p:spTree>
    <p:extLst>
      <p:ext uri="{BB962C8B-B14F-4D97-AF65-F5344CB8AC3E}">
        <p14:creationId xmlns:p14="http://schemas.microsoft.com/office/powerpoint/2010/main" val="40160443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Knee-jerk Reflex</a:t>
            </a:r>
            <a:endParaRPr lang="en-US" dirty="0"/>
          </a:p>
        </p:txBody>
      </p:sp>
      <p:sp>
        <p:nvSpPr>
          <p:cNvPr id="3" name="Content Placeholder 2"/>
          <p:cNvSpPr>
            <a:spLocks noGrp="1"/>
          </p:cNvSpPr>
          <p:nvPr>
            <p:ph idx="1"/>
          </p:nvPr>
        </p:nvSpPr>
        <p:spPr/>
        <p:txBody>
          <a:bodyPr/>
          <a:lstStyle/>
          <a:p>
            <a:r>
              <a:rPr lang="en-US" dirty="0"/>
              <a:t>Putting on gloves and getting down to </a:t>
            </a:r>
            <a:r>
              <a:rPr lang="en-US" dirty="0" smtClean="0"/>
              <a:t>business.</a:t>
            </a:r>
          </a:p>
          <a:p>
            <a:r>
              <a:rPr lang="en-US" dirty="0" smtClean="0"/>
              <a:t> </a:t>
            </a:r>
            <a:r>
              <a:rPr lang="en-US" dirty="0"/>
              <a:t>If you do that, then:</a:t>
            </a:r>
          </a:p>
          <a:p>
            <a:pPr lvl="1"/>
            <a:r>
              <a:rPr lang="en-US" dirty="0" smtClean="0"/>
              <a:t>shorten </a:t>
            </a:r>
            <a:r>
              <a:rPr lang="en-US" dirty="0"/>
              <a:t>your phone </a:t>
            </a:r>
            <a:r>
              <a:rPr lang="en-US" dirty="0" smtClean="0"/>
              <a:t>conference </a:t>
            </a:r>
            <a:r>
              <a:rPr lang="en-US" dirty="0" smtClean="0">
                <a:sym typeface="Wingdings" panose="05000000000000000000" pitchFamily="2" charset="2"/>
              </a:rPr>
              <a:t></a:t>
            </a:r>
            <a:r>
              <a:rPr lang="en-US" dirty="0" smtClean="0"/>
              <a:t> unfinished </a:t>
            </a:r>
            <a:r>
              <a:rPr lang="en-US" dirty="0" smtClean="0">
                <a:sym typeface="Wingdings" panose="05000000000000000000" pitchFamily="2" charset="2"/>
              </a:rPr>
              <a:t> </a:t>
            </a:r>
            <a:r>
              <a:rPr lang="en-US" dirty="0" smtClean="0"/>
              <a:t>reschedule </a:t>
            </a:r>
          </a:p>
          <a:p>
            <a:pPr lvl="1"/>
            <a:r>
              <a:rPr lang="en-US" dirty="0" smtClean="0"/>
              <a:t>Miss lunch meeting. (If </a:t>
            </a:r>
            <a:r>
              <a:rPr lang="en-US" dirty="0"/>
              <a:t>you had to deliver a speech there, then the problem is even worse. </a:t>
            </a:r>
            <a:r>
              <a:rPr lang="en-US" dirty="0" smtClean="0"/>
              <a:t>)</a:t>
            </a:r>
            <a:endParaRPr lang="en-US" dirty="0"/>
          </a:p>
          <a:p>
            <a:r>
              <a:rPr lang="en-US" dirty="0"/>
              <a:t>How could all this have been averted?</a:t>
            </a:r>
          </a:p>
        </p:txBody>
      </p:sp>
    </p:spTree>
    <p:extLst>
      <p:ext uri="{BB962C8B-B14F-4D97-AF65-F5344CB8AC3E}">
        <p14:creationId xmlns:p14="http://schemas.microsoft.com/office/powerpoint/2010/main" val="37659286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Incident </a:t>
            </a:r>
            <a:r>
              <a:rPr lang="en-US" dirty="0" smtClean="0">
                <a:solidFill>
                  <a:srgbClr val="C00000"/>
                </a:solidFill>
              </a:rPr>
              <a:t>Reporting</a:t>
            </a:r>
            <a:endParaRPr lang="en-US" dirty="0">
              <a:solidFill>
                <a:srgbClr val="C00000"/>
              </a:solidFill>
            </a:endParaRPr>
          </a:p>
        </p:txBody>
      </p:sp>
      <p:pic>
        <p:nvPicPr>
          <p:cNvPr id="4" name="Content Placeholder 3"/>
          <p:cNvPicPr>
            <a:picLocks noGrp="1" noChangeAspect="1"/>
          </p:cNvPicPr>
          <p:nvPr>
            <p:ph idx="1"/>
          </p:nvPr>
        </p:nvPicPr>
        <p:blipFill rotWithShape="1">
          <a:blip r:embed="rId2"/>
          <a:srcRect l="7711" t="47500" r="58278" b="30564"/>
          <a:stretch/>
        </p:blipFill>
        <p:spPr>
          <a:xfrm>
            <a:off x="2122417" y="2892490"/>
            <a:ext cx="7947165" cy="2883158"/>
          </a:xfrm>
          <a:prstGeom prst="rect">
            <a:avLst/>
          </a:prstGeom>
        </p:spPr>
      </p:pic>
    </p:spTree>
    <p:extLst>
      <p:ext uri="{BB962C8B-B14F-4D97-AF65-F5344CB8AC3E}">
        <p14:creationId xmlns:p14="http://schemas.microsoft.com/office/powerpoint/2010/main" val="10190050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Incident </a:t>
            </a:r>
            <a:r>
              <a:rPr lang="en-US" dirty="0" smtClean="0">
                <a:solidFill>
                  <a:srgbClr val="C00000"/>
                </a:solidFill>
              </a:rPr>
              <a:t>Processing</a:t>
            </a:r>
            <a:endParaRPr lang="en-US" dirty="0">
              <a:solidFill>
                <a:srgbClr val="C00000"/>
              </a:solidFill>
            </a:endParaRPr>
          </a:p>
        </p:txBody>
      </p:sp>
      <p:pic>
        <p:nvPicPr>
          <p:cNvPr id="4" name="Content Placeholder 3"/>
          <p:cNvPicPr>
            <a:picLocks noGrp="1" noChangeAspect="1"/>
          </p:cNvPicPr>
          <p:nvPr>
            <p:ph idx="1"/>
          </p:nvPr>
        </p:nvPicPr>
        <p:blipFill rotWithShape="1">
          <a:blip r:embed="rId2"/>
          <a:srcRect l="7870" t="36289" r="57171" b="46217"/>
          <a:stretch/>
        </p:blipFill>
        <p:spPr>
          <a:xfrm>
            <a:off x="1390373" y="2892491"/>
            <a:ext cx="9082775" cy="2556588"/>
          </a:xfrm>
          <a:prstGeom prst="rect">
            <a:avLst/>
          </a:prstGeom>
        </p:spPr>
      </p:pic>
    </p:spTree>
    <p:extLst>
      <p:ext uri="{BB962C8B-B14F-4D97-AF65-F5344CB8AC3E}">
        <p14:creationId xmlns:p14="http://schemas.microsoft.com/office/powerpoint/2010/main" val="17801203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Charts Ownership</a:t>
            </a:r>
            <a:endParaRPr lang="en-US" dirty="0"/>
          </a:p>
        </p:txBody>
      </p:sp>
      <p:sp>
        <p:nvSpPr>
          <p:cNvPr id="3" name="Content Placeholder 2"/>
          <p:cNvSpPr>
            <a:spLocks noGrp="1"/>
          </p:cNvSpPr>
          <p:nvPr>
            <p:ph idx="1"/>
          </p:nvPr>
        </p:nvSpPr>
        <p:spPr/>
        <p:txBody>
          <a:bodyPr/>
          <a:lstStyle/>
          <a:p>
            <a:r>
              <a:rPr lang="en-US" dirty="0" smtClean="0"/>
              <a:t>All flow charts must be shared at orientations:</a:t>
            </a:r>
          </a:p>
          <a:p>
            <a:pPr lvl="1"/>
            <a:r>
              <a:rPr lang="en-US" dirty="0" smtClean="0"/>
              <a:t>Staff</a:t>
            </a:r>
          </a:p>
          <a:p>
            <a:pPr lvl="1"/>
            <a:r>
              <a:rPr lang="en-US" dirty="0" smtClean="0"/>
              <a:t>Students</a:t>
            </a:r>
          </a:p>
          <a:p>
            <a:pPr lvl="1"/>
            <a:r>
              <a:rPr lang="en-US" dirty="0" smtClean="0"/>
              <a:t>Other relevant stakeholders</a:t>
            </a:r>
          </a:p>
          <a:p>
            <a:r>
              <a:rPr lang="en-US" dirty="0" smtClean="0"/>
              <a:t>All stakeholders are held accountable.</a:t>
            </a:r>
            <a:endParaRPr lang="en-US" dirty="0"/>
          </a:p>
        </p:txBody>
      </p:sp>
    </p:spTree>
    <p:extLst>
      <p:ext uri="{BB962C8B-B14F-4D97-AF65-F5344CB8AC3E}">
        <p14:creationId xmlns:p14="http://schemas.microsoft.com/office/powerpoint/2010/main" val="25325563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and Planning (again)</a:t>
            </a:r>
            <a:endParaRPr lang="en-US" dirty="0"/>
          </a:p>
        </p:txBody>
      </p:sp>
      <p:sp>
        <p:nvSpPr>
          <p:cNvPr id="3" name="Content Placeholder 2"/>
          <p:cNvSpPr>
            <a:spLocks noGrp="1"/>
          </p:cNvSpPr>
          <p:nvPr>
            <p:ph idx="1"/>
          </p:nvPr>
        </p:nvSpPr>
        <p:spPr/>
        <p:txBody>
          <a:bodyPr/>
          <a:lstStyle/>
          <a:p>
            <a:r>
              <a:rPr lang="en-US" dirty="0" smtClean="0"/>
              <a:t>After emergency situation taken care of:</a:t>
            </a:r>
          </a:p>
          <a:p>
            <a:pPr lvl="1"/>
            <a:r>
              <a:rPr lang="en-US" dirty="0" smtClean="0"/>
              <a:t>Feedback</a:t>
            </a:r>
          </a:p>
          <a:p>
            <a:pPr lvl="1"/>
            <a:r>
              <a:rPr lang="en-US" dirty="0" smtClean="0"/>
              <a:t>Planning</a:t>
            </a:r>
          </a:p>
          <a:p>
            <a:pPr lvl="1"/>
            <a:r>
              <a:rPr lang="en-US" dirty="0" smtClean="0"/>
              <a:t>If new steps:</a:t>
            </a:r>
          </a:p>
          <a:p>
            <a:pPr lvl="2"/>
            <a:r>
              <a:rPr lang="en-US" dirty="0" smtClean="0"/>
              <a:t>Incorporate into system (Operations Manual)</a:t>
            </a:r>
          </a:p>
          <a:p>
            <a:pPr lvl="1"/>
            <a:endParaRPr lang="en-US" dirty="0"/>
          </a:p>
        </p:txBody>
      </p:sp>
    </p:spTree>
    <p:extLst>
      <p:ext uri="{BB962C8B-B14F-4D97-AF65-F5344CB8AC3E}">
        <p14:creationId xmlns:p14="http://schemas.microsoft.com/office/powerpoint/2010/main" val="33615749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 </a:t>
            </a:r>
            <a:r>
              <a:rPr lang="en-US" sz="4000" dirty="0" smtClean="0"/>
              <a:t>determines whether the ladder is leaning against the right wall.</a:t>
            </a:r>
          </a:p>
          <a:p>
            <a:r>
              <a:rPr lang="en-US" sz="4000" dirty="0" smtClean="0"/>
              <a:t>-- </a:t>
            </a:r>
            <a:r>
              <a:rPr lang="en-US" dirty="0" smtClean="0"/>
              <a:t>Stephen Covey</a:t>
            </a:r>
            <a:endParaRPr lang="en-US" dirty="0"/>
          </a:p>
        </p:txBody>
      </p:sp>
      <p:pic>
        <p:nvPicPr>
          <p:cNvPr id="1026" name="Picture 2" descr="http://www.paralegalalliance.com/wp-content/uploads/2013/11/laddertosuccess.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16687" y="2872581"/>
            <a:ext cx="4048125"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9888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Updating the Systems</a:t>
            </a:r>
            <a:endParaRPr lang="en-US" dirty="0"/>
          </a:p>
        </p:txBody>
      </p:sp>
      <p:sp>
        <p:nvSpPr>
          <p:cNvPr id="3" name="Content Placeholder 2"/>
          <p:cNvSpPr>
            <a:spLocks noGrp="1"/>
          </p:cNvSpPr>
          <p:nvPr>
            <p:ph idx="1"/>
          </p:nvPr>
        </p:nvSpPr>
        <p:spPr>
          <a:xfrm>
            <a:off x="1295401" y="2556932"/>
            <a:ext cx="4692444" cy="3318936"/>
          </a:xfrm>
        </p:spPr>
        <p:txBody>
          <a:bodyPr/>
          <a:lstStyle/>
          <a:p>
            <a:r>
              <a:rPr lang="en-US" dirty="0" smtClean="0"/>
              <a:t>During school summer break</a:t>
            </a:r>
          </a:p>
          <a:p>
            <a:r>
              <a:rPr lang="en-US" dirty="0" smtClean="0"/>
              <a:t>Incorporate all notes from Update Folder.</a:t>
            </a:r>
          </a:p>
          <a:p>
            <a:r>
              <a:rPr lang="en-US" dirty="0" smtClean="0"/>
              <a:t>Update your paper copy.</a:t>
            </a:r>
            <a:endParaRPr lang="en-US" dirty="0"/>
          </a:p>
        </p:txBody>
      </p:sp>
      <p:pic>
        <p:nvPicPr>
          <p:cNvPr id="4" name="Picture 3"/>
          <p:cNvPicPr>
            <a:picLocks noChangeAspect="1"/>
          </p:cNvPicPr>
          <p:nvPr/>
        </p:nvPicPr>
        <p:blipFill>
          <a:blip r:embed="rId2"/>
          <a:stretch>
            <a:fillRect/>
          </a:stretch>
        </p:blipFill>
        <p:spPr>
          <a:xfrm>
            <a:off x="6400801" y="2556932"/>
            <a:ext cx="4200830" cy="2997131"/>
          </a:xfrm>
          <a:prstGeom prst="rect">
            <a:avLst/>
          </a:prstGeom>
        </p:spPr>
      </p:pic>
    </p:spTree>
    <p:extLst>
      <p:ext uri="{BB962C8B-B14F-4D97-AF65-F5344CB8AC3E}">
        <p14:creationId xmlns:p14="http://schemas.microsoft.com/office/powerpoint/2010/main" val="38531548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Weeding and Reseeding</a:t>
            </a:r>
            <a:endParaRPr lang="en-US" dirty="0"/>
          </a:p>
        </p:txBody>
      </p:sp>
      <p:sp>
        <p:nvSpPr>
          <p:cNvPr id="3" name="Content Placeholder 2"/>
          <p:cNvSpPr>
            <a:spLocks noGrp="1"/>
          </p:cNvSpPr>
          <p:nvPr>
            <p:ph idx="1"/>
          </p:nvPr>
        </p:nvSpPr>
        <p:spPr>
          <a:xfrm>
            <a:off x="1295401" y="2556932"/>
            <a:ext cx="5791197" cy="3318936"/>
          </a:xfrm>
        </p:spPr>
        <p:txBody>
          <a:bodyPr>
            <a:normAutofit lnSpcReduction="10000"/>
          </a:bodyPr>
          <a:lstStyle/>
          <a:p>
            <a:r>
              <a:rPr lang="en-US" dirty="0" smtClean="0"/>
              <a:t>Attention:</a:t>
            </a:r>
          </a:p>
          <a:p>
            <a:pPr lvl="1"/>
            <a:r>
              <a:rPr lang="en-US" dirty="0" smtClean="0"/>
              <a:t>Do not let weeds grow!</a:t>
            </a:r>
          </a:p>
          <a:p>
            <a:pPr lvl="1"/>
            <a:r>
              <a:rPr lang="en-US" dirty="0" smtClean="0"/>
              <a:t>Walk through every growing section for relevance.</a:t>
            </a:r>
          </a:p>
          <a:p>
            <a:r>
              <a:rPr lang="en-US" dirty="0" smtClean="0"/>
              <a:t>Remove redundant sections or items not applicable any more.</a:t>
            </a:r>
          </a:p>
          <a:p>
            <a:pPr lvl="1"/>
            <a:r>
              <a:rPr lang="en-US" dirty="0" smtClean="0"/>
              <a:t>Save them in “extra” folder in case of re-use</a:t>
            </a:r>
          </a:p>
          <a:p>
            <a:r>
              <a:rPr lang="en-US" dirty="0" smtClean="0"/>
              <a:t>Add new sections as needed</a:t>
            </a:r>
            <a:endParaRPr lang="en-US" dirty="0"/>
          </a:p>
        </p:txBody>
      </p:sp>
      <p:pic>
        <p:nvPicPr>
          <p:cNvPr id="4" name="Picture 3"/>
          <p:cNvPicPr>
            <a:picLocks noChangeAspect="1"/>
          </p:cNvPicPr>
          <p:nvPr/>
        </p:nvPicPr>
        <p:blipFill>
          <a:blip r:embed="rId2"/>
          <a:stretch>
            <a:fillRect/>
          </a:stretch>
        </p:blipFill>
        <p:spPr>
          <a:xfrm>
            <a:off x="7086598" y="2987059"/>
            <a:ext cx="3810000" cy="2619375"/>
          </a:xfrm>
          <a:prstGeom prst="rect">
            <a:avLst/>
          </a:prstGeom>
        </p:spPr>
      </p:pic>
    </p:spTree>
    <p:extLst>
      <p:ext uri="{BB962C8B-B14F-4D97-AF65-F5344CB8AC3E}">
        <p14:creationId xmlns:p14="http://schemas.microsoft.com/office/powerpoint/2010/main" val="15732025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Celebrate</a:t>
            </a:r>
            <a:endParaRPr lang="en-US" dirty="0"/>
          </a:p>
        </p:txBody>
      </p:sp>
      <p:sp>
        <p:nvSpPr>
          <p:cNvPr id="3" name="Content Placeholder 2"/>
          <p:cNvSpPr>
            <a:spLocks noGrp="1"/>
          </p:cNvSpPr>
          <p:nvPr>
            <p:ph idx="1"/>
          </p:nvPr>
        </p:nvSpPr>
        <p:spPr>
          <a:xfrm>
            <a:off x="1295401" y="2556932"/>
            <a:ext cx="7022689" cy="3318936"/>
          </a:xfrm>
        </p:spPr>
        <p:txBody>
          <a:bodyPr>
            <a:normAutofit fontScale="92500" lnSpcReduction="20000"/>
          </a:bodyPr>
          <a:lstStyle/>
          <a:p>
            <a:r>
              <a:rPr lang="en-US" dirty="0" smtClean="0"/>
              <a:t>Celebrate at end of year staff meeting/party.</a:t>
            </a:r>
          </a:p>
          <a:p>
            <a:r>
              <a:rPr lang="en-US" dirty="0" smtClean="0"/>
              <a:t>Celebrate after successful handling of emergency situations.</a:t>
            </a:r>
          </a:p>
          <a:p>
            <a:r>
              <a:rPr lang="en-US" dirty="0" smtClean="0"/>
              <a:t>Celebrate after successful implementation of regular event.</a:t>
            </a:r>
          </a:p>
          <a:p>
            <a:r>
              <a:rPr lang="en-US" dirty="0" smtClean="0"/>
              <a:t>How?</a:t>
            </a:r>
          </a:p>
          <a:p>
            <a:pPr lvl="1"/>
            <a:r>
              <a:rPr lang="en-US" dirty="0" smtClean="0"/>
              <a:t>Words/ gestures</a:t>
            </a:r>
          </a:p>
          <a:p>
            <a:pPr lvl="1"/>
            <a:r>
              <a:rPr lang="en-US" dirty="0" smtClean="0"/>
              <a:t>Symbols</a:t>
            </a:r>
          </a:p>
          <a:p>
            <a:pPr lvl="1"/>
            <a:r>
              <a:rPr lang="en-US" dirty="0" smtClean="0"/>
              <a:t>Paper</a:t>
            </a:r>
          </a:p>
          <a:p>
            <a:pPr lvl="1"/>
            <a:r>
              <a:rPr lang="en-US" dirty="0" smtClean="0"/>
              <a:t>Gifts/ event/ </a:t>
            </a:r>
          </a:p>
          <a:p>
            <a:pPr lvl="1"/>
            <a:endParaRPr lang="en-US" dirty="0" smtClean="0"/>
          </a:p>
          <a:p>
            <a:endParaRPr lang="en-US" dirty="0"/>
          </a:p>
        </p:txBody>
      </p:sp>
      <p:pic>
        <p:nvPicPr>
          <p:cNvPr id="4" name="Picture 3"/>
          <p:cNvPicPr>
            <a:picLocks noChangeAspect="1"/>
          </p:cNvPicPr>
          <p:nvPr/>
        </p:nvPicPr>
        <p:blipFill>
          <a:blip r:embed="rId2"/>
          <a:stretch>
            <a:fillRect/>
          </a:stretch>
        </p:blipFill>
        <p:spPr>
          <a:xfrm>
            <a:off x="7848931" y="3864077"/>
            <a:ext cx="3201297" cy="2132064"/>
          </a:xfrm>
          <a:prstGeom prst="rect">
            <a:avLst/>
          </a:prstGeom>
        </p:spPr>
      </p:pic>
    </p:spTree>
    <p:extLst>
      <p:ext uri="{BB962C8B-B14F-4D97-AF65-F5344CB8AC3E}">
        <p14:creationId xmlns:p14="http://schemas.microsoft.com/office/powerpoint/2010/main" val="10476045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1295401" y="2556932"/>
            <a:ext cx="6187253" cy="3318936"/>
          </a:xfrm>
        </p:spPr>
        <p:txBody>
          <a:bodyPr/>
          <a:lstStyle/>
          <a:p>
            <a:r>
              <a:rPr lang="en-US" dirty="0" smtClean="0"/>
              <a:t>Creating a sustainable system for your school:</a:t>
            </a:r>
          </a:p>
          <a:p>
            <a:pPr lvl="1"/>
            <a:r>
              <a:rPr lang="en-US" dirty="0" smtClean="0"/>
              <a:t>Is a great achievement!!!!</a:t>
            </a:r>
          </a:p>
          <a:p>
            <a:pPr lvl="1"/>
            <a:r>
              <a:rPr lang="en-US" dirty="0" smtClean="0"/>
              <a:t>Is the deed of a great leader.</a:t>
            </a:r>
          </a:p>
          <a:p>
            <a:pPr lvl="1"/>
            <a:r>
              <a:rPr lang="en-US" dirty="0" smtClean="0"/>
              <a:t>Will establish a foundation for growth and expansion.</a:t>
            </a:r>
          </a:p>
          <a:p>
            <a:pPr lvl="1"/>
            <a:r>
              <a:rPr lang="en-US" dirty="0" smtClean="0"/>
              <a:t>Free your time (as a principal) for leadership.</a:t>
            </a:r>
          </a:p>
          <a:p>
            <a:r>
              <a:rPr lang="en-US" dirty="0" smtClean="0"/>
              <a:t>Remember to share with your board!</a:t>
            </a:r>
          </a:p>
          <a:p>
            <a:pPr lvl="1"/>
            <a:endParaRPr lang="en-US" dirty="0"/>
          </a:p>
        </p:txBody>
      </p:sp>
      <p:pic>
        <p:nvPicPr>
          <p:cNvPr id="4" name="Picture 3"/>
          <p:cNvPicPr>
            <a:picLocks noChangeAspect="1"/>
          </p:cNvPicPr>
          <p:nvPr/>
        </p:nvPicPr>
        <p:blipFill rotWithShape="1">
          <a:blip r:embed="rId2"/>
          <a:srcRect r="48055"/>
          <a:stretch/>
        </p:blipFill>
        <p:spPr>
          <a:xfrm>
            <a:off x="7379415" y="2792206"/>
            <a:ext cx="3413944" cy="3190875"/>
          </a:xfrm>
          <a:prstGeom prst="rect">
            <a:avLst/>
          </a:prstGeom>
        </p:spPr>
      </p:pic>
    </p:spTree>
    <p:extLst>
      <p:ext uri="{BB962C8B-B14F-4D97-AF65-F5344CB8AC3E}">
        <p14:creationId xmlns:p14="http://schemas.microsoft.com/office/powerpoint/2010/main" val="1447981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What percentage of time should you spend on: </a:t>
            </a:r>
            <a:endParaRPr lang="en-US" dirty="0"/>
          </a:p>
        </p:txBody>
      </p:sp>
      <p:sp>
        <p:nvSpPr>
          <p:cNvPr id="6" name="Content Placeholder 5"/>
          <p:cNvSpPr>
            <a:spLocks noGrp="1"/>
          </p:cNvSpPr>
          <p:nvPr>
            <p:ph idx="1"/>
          </p:nvPr>
        </p:nvSpPr>
        <p:spPr/>
        <p:txBody>
          <a:bodyPr>
            <a:normAutofit lnSpcReduction="10000"/>
          </a:bodyPr>
          <a:lstStyle/>
          <a:p>
            <a:r>
              <a:rPr lang="en-US" dirty="0" smtClean="0"/>
              <a:t>Leadership/Management?</a:t>
            </a:r>
          </a:p>
          <a:p>
            <a:r>
              <a:rPr lang="en-US" dirty="0" smtClean="0"/>
              <a:t>Depends on:</a:t>
            </a:r>
          </a:p>
          <a:p>
            <a:pPr lvl="1"/>
            <a:r>
              <a:rPr lang="en-US" dirty="0" smtClean="0"/>
              <a:t>Age of school</a:t>
            </a:r>
          </a:p>
          <a:p>
            <a:pPr lvl="1"/>
            <a:r>
              <a:rPr lang="en-US" dirty="0" smtClean="0"/>
              <a:t>Size of school</a:t>
            </a:r>
          </a:p>
          <a:p>
            <a:pPr lvl="1"/>
            <a:r>
              <a:rPr lang="en-US" dirty="0" smtClean="0"/>
              <a:t>Authority flow chart </a:t>
            </a:r>
          </a:p>
          <a:p>
            <a:pPr lvl="1"/>
            <a:r>
              <a:rPr lang="en-US" dirty="0" smtClean="0"/>
              <a:t>Culture of your organization</a:t>
            </a:r>
          </a:p>
          <a:p>
            <a:r>
              <a:rPr lang="en-US" dirty="0" smtClean="0"/>
              <a:t>Try to aim for: &gt; 50%</a:t>
            </a:r>
          </a:p>
          <a:p>
            <a:pPr lvl="1"/>
            <a:endParaRPr lang="en-US" dirty="0"/>
          </a:p>
        </p:txBody>
      </p:sp>
      <p:pic>
        <p:nvPicPr>
          <p:cNvPr id="7" name="Picture 6"/>
          <p:cNvPicPr>
            <a:picLocks noChangeAspect="1"/>
          </p:cNvPicPr>
          <p:nvPr/>
        </p:nvPicPr>
        <p:blipFill>
          <a:blip r:embed="rId2"/>
          <a:stretch>
            <a:fillRect/>
          </a:stretch>
        </p:blipFill>
        <p:spPr>
          <a:xfrm>
            <a:off x="6481609" y="2930525"/>
            <a:ext cx="4095750" cy="2571750"/>
          </a:xfrm>
          <a:prstGeom prst="rect">
            <a:avLst/>
          </a:prstGeom>
        </p:spPr>
      </p:pic>
    </p:spTree>
    <p:extLst>
      <p:ext uri="{BB962C8B-B14F-4D97-AF65-F5344CB8AC3E}">
        <p14:creationId xmlns:p14="http://schemas.microsoft.com/office/powerpoint/2010/main" val="204894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 calcmode="lin" valueType="num">
                                      <p:cBhvr additive="base">
                                        <p:cTn id="1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 calcmode="lin" valueType="num">
                                      <p:cBhvr additive="base">
                                        <p:cTn id="3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Systemization: Time and Effort</a:t>
            </a:r>
            <a:endParaRPr lang="en-US" dirty="0"/>
          </a:p>
        </p:txBody>
      </p:sp>
      <p:pic>
        <p:nvPicPr>
          <p:cNvPr id="5" name="Content Placeholder 4"/>
          <p:cNvPicPr>
            <a:picLocks noGrp="1" noChangeAspect="1"/>
          </p:cNvPicPr>
          <p:nvPr>
            <p:ph idx="1"/>
          </p:nvPr>
        </p:nvPicPr>
        <p:blipFill>
          <a:blip r:embed="rId2"/>
          <a:stretch>
            <a:fillRect/>
          </a:stretch>
        </p:blipFill>
        <p:spPr>
          <a:xfrm>
            <a:off x="1298341" y="3264825"/>
            <a:ext cx="9598257" cy="1891505"/>
          </a:xfrm>
          <a:prstGeom prst="rect">
            <a:avLst/>
          </a:prstGeom>
        </p:spPr>
      </p:pic>
      <p:cxnSp>
        <p:nvCxnSpPr>
          <p:cNvPr id="6" name="Straight Connector 5"/>
          <p:cNvCxnSpPr/>
          <p:nvPr/>
        </p:nvCxnSpPr>
        <p:spPr>
          <a:xfrm>
            <a:off x="1295402" y="3264825"/>
            <a:ext cx="1919746" cy="54025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298434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for Setting Up Systems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solidFill>
                  <a:srgbClr val="0070C0"/>
                </a:solidFill>
              </a:rPr>
              <a:t>Self-Evaluation: </a:t>
            </a:r>
            <a:r>
              <a:rPr lang="en-US" b="1" i="1" dirty="0" smtClean="0">
                <a:solidFill>
                  <a:srgbClr val="0070C0"/>
                </a:solidFill>
              </a:rPr>
              <a:t>Actual</a:t>
            </a:r>
            <a:r>
              <a:rPr lang="en-US" dirty="0" smtClean="0">
                <a:solidFill>
                  <a:srgbClr val="0070C0"/>
                </a:solidFill>
              </a:rPr>
              <a:t> Time Spent vs. Types of Activities</a:t>
            </a:r>
          </a:p>
          <a:p>
            <a:pPr marL="457200" indent="-457200">
              <a:buFont typeface="+mj-lt"/>
              <a:buAutoNum type="arabicPeriod"/>
            </a:pPr>
            <a:r>
              <a:rPr lang="en-US" dirty="0" smtClean="0"/>
              <a:t>Establish goal: </a:t>
            </a:r>
            <a:r>
              <a:rPr lang="en-US" b="1" i="1" dirty="0" smtClean="0"/>
              <a:t>Ideal </a:t>
            </a:r>
            <a:r>
              <a:rPr lang="en-US" dirty="0" smtClean="0"/>
              <a:t>Time Spent vs Types of Activities</a:t>
            </a:r>
          </a:p>
          <a:p>
            <a:pPr marL="457200" indent="-457200">
              <a:buFont typeface="+mj-lt"/>
              <a:buAutoNum type="arabicPeriod"/>
            </a:pPr>
            <a:r>
              <a:rPr lang="en-US" dirty="0" smtClean="0"/>
              <a:t>Identify Areas most needing Systemization </a:t>
            </a:r>
            <a:r>
              <a:rPr lang="en-US" dirty="0" smtClean="0">
                <a:sym typeface="Wingdings" panose="05000000000000000000" pitchFamily="2" charset="2"/>
              </a:rPr>
              <a:t> Priority</a:t>
            </a:r>
          </a:p>
          <a:p>
            <a:pPr marL="457200" indent="-457200">
              <a:buFont typeface="+mj-lt"/>
              <a:buAutoNum type="arabicPeriod"/>
            </a:pPr>
            <a:r>
              <a:rPr lang="en-US" dirty="0" smtClean="0">
                <a:sym typeface="Wingdings" panose="05000000000000000000" pitchFamily="2" charset="2"/>
              </a:rPr>
              <a:t>Set up tools: Operations Manual folders and documents</a:t>
            </a:r>
          </a:p>
          <a:p>
            <a:pPr marL="457200" indent="-457200">
              <a:buFont typeface="+mj-lt"/>
              <a:buAutoNum type="arabicPeriod"/>
            </a:pPr>
            <a:r>
              <a:rPr lang="en-US" dirty="0" smtClean="0">
                <a:sym typeface="Wingdings" panose="05000000000000000000" pitchFamily="2" charset="2"/>
              </a:rPr>
              <a:t>Copy and paste existing systems</a:t>
            </a:r>
          </a:p>
          <a:p>
            <a:pPr marL="457200" indent="-457200">
              <a:buFont typeface="+mj-lt"/>
              <a:buAutoNum type="arabicPeriod"/>
            </a:pPr>
            <a:r>
              <a:rPr lang="en-US" dirty="0" smtClean="0">
                <a:sym typeface="Wingdings" panose="05000000000000000000" pitchFamily="2" charset="2"/>
              </a:rPr>
              <a:t>Write systems for priority areas</a:t>
            </a:r>
          </a:p>
          <a:p>
            <a:pPr marL="457200" indent="-457200">
              <a:buFont typeface="+mj-lt"/>
              <a:buAutoNum type="arabicPeriod"/>
            </a:pPr>
            <a:endParaRPr lang="en-US" dirty="0"/>
          </a:p>
        </p:txBody>
      </p:sp>
      <p:pic>
        <p:nvPicPr>
          <p:cNvPr id="4" name="Picture 3"/>
          <p:cNvPicPr>
            <a:picLocks noChangeAspect="1"/>
          </p:cNvPicPr>
          <p:nvPr/>
        </p:nvPicPr>
        <p:blipFill>
          <a:blip r:embed="rId2"/>
          <a:stretch>
            <a:fillRect/>
          </a:stretch>
        </p:blipFill>
        <p:spPr>
          <a:xfrm>
            <a:off x="8816770" y="3368316"/>
            <a:ext cx="1962150" cy="2333625"/>
          </a:xfrm>
          <a:prstGeom prst="rect">
            <a:avLst/>
          </a:prstGeom>
        </p:spPr>
      </p:pic>
    </p:spTree>
    <p:extLst>
      <p:ext uri="{BB962C8B-B14F-4D97-AF65-F5344CB8AC3E}">
        <p14:creationId xmlns:p14="http://schemas.microsoft.com/office/powerpoint/2010/main" val="127607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Self-Evaluation</a:t>
            </a:r>
            <a:endParaRPr lang="en-US" dirty="0"/>
          </a:p>
        </p:txBody>
      </p:sp>
      <p:sp>
        <p:nvSpPr>
          <p:cNvPr id="3" name="Content Placeholder 2"/>
          <p:cNvSpPr>
            <a:spLocks noGrp="1"/>
          </p:cNvSpPr>
          <p:nvPr>
            <p:ph idx="1"/>
          </p:nvPr>
        </p:nvSpPr>
        <p:spPr/>
        <p:txBody>
          <a:bodyPr/>
          <a:lstStyle/>
          <a:p>
            <a:r>
              <a:rPr lang="en-US" dirty="0" smtClean="0"/>
              <a:t>Jot down your activities</a:t>
            </a:r>
          </a:p>
          <a:p>
            <a:r>
              <a:rPr lang="en-US" dirty="0" smtClean="0"/>
              <a:t>Journal for 1-4 weeks</a:t>
            </a:r>
          </a:p>
          <a:p>
            <a:r>
              <a:rPr lang="en-US" dirty="0" smtClean="0"/>
              <a:t>Categorize activities</a:t>
            </a:r>
          </a:p>
          <a:p>
            <a:endParaRPr lang="en-US" dirty="0"/>
          </a:p>
        </p:txBody>
      </p:sp>
    </p:spTree>
    <p:extLst>
      <p:ext uri="{BB962C8B-B14F-4D97-AF65-F5344CB8AC3E}">
        <p14:creationId xmlns:p14="http://schemas.microsoft.com/office/powerpoint/2010/main" val="13754700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10464" y="563568"/>
            <a:ext cx="5475487" cy="5961347"/>
          </a:xfrm>
          <a:prstGeom prst="rect">
            <a:avLst/>
          </a:prstGeom>
        </p:spPr>
      </p:pic>
    </p:spTree>
    <p:extLst>
      <p:ext uri="{BB962C8B-B14F-4D97-AF65-F5344CB8AC3E}">
        <p14:creationId xmlns:p14="http://schemas.microsoft.com/office/powerpoint/2010/main" val="109043674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2758</TotalTime>
  <Words>1828</Words>
  <Application>Microsoft Office PowerPoint</Application>
  <PresentationFormat>Widescreen</PresentationFormat>
  <Paragraphs>316</Paragraphs>
  <Slides>43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SimSun</vt:lpstr>
      <vt:lpstr>Arial</vt:lpstr>
      <vt:lpstr>Calibri</vt:lpstr>
      <vt:lpstr>Garamond</vt:lpstr>
      <vt:lpstr>Wingdings</vt:lpstr>
      <vt:lpstr>Organic</vt:lpstr>
      <vt:lpstr>Establishing an Effective Islamic School System</vt:lpstr>
      <vt:lpstr>Is an Islamic School Principal…</vt:lpstr>
      <vt:lpstr>Management is:</vt:lpstr>
      <vt:lpstr>Leadership:</vt:lpstr>
      <vt:lpstr>What percentage of time should you spend on: </vt:lpstr>
      <vt:lpstr>Systemization: Time and Effort</vt:lpstr>
      <vt:lpstr>Steps for Setting Up Systems</vt:lpstr>
      <vt:lpstr>Self-Evaluation</vt:lpstr>
      <vt:lpstr>PowerPoint Presentation</vt:lpstr>
      <vt:lpstr>Steps for Setting Up Systems</vt:lpstr>
      <vt:lpstr>Analyze the Self-Evaluation</vt:lpstr>
      <vt:lpstr>PowerPoint Presentation</vt:lpstr>
      <vt:lpstr>Steps for Setting Up Systems</vt:lpstr>
      <vt:lpstr>PowerPoint Presentation</vt:lpstr>
      <vt:lpstr>Analyze the Priority Areas</vt:lpstr>
      <vt:lpstr>Steps for Setting Up Systems</vt:lpstr>
      <vt:lpstr>Set up a coded Table of Content</vt:lpstr>
      <vt:lpstr>Set up Operations Manual Folder</vt:lpstr>
      <vt:lpstr>And Sub-Folders</vt:lpstr>
      <vt:lpstr>And Categories Folders</vt:lpstr>
      <vt:lpstr>… containing items documents</vt:lpstr>
      <vt:lpstr>Sample document: Fire Drill</vt:lpstr>
      <vt:lpstr>Fire Drill (continued)</vt:lpstr>
      <vt:lpstr>Overkill? Or Too Vague?</vt:lpstr>
      <vt:lpstr>Example 2: Marketing Event</vt:lpstr>
      <vt:lpstr>Marketing Event: State each person’s job</vt:lpstr>
      <vt:lpstr>Marketing Event: Team work</vt:lpstr>
      <vt:lpstr>Marketing Event:  Goals and Criteria for Success</vt:lpstr>
      <vt:lpstr>Feedback and Future Planning</vt:lpstr>
      <vt:lpstr>Sharing the Systems</vt:lpstr>
      <vt:lpstr>Testing the Systems</vt:lpstr>
      <vt:lpstr>Emergency Situation: Example</vt:lpstr>
      <vt:lpstr>Your schedule for today:</vt:lpstr>
      <vt:lpstr>Emergency situation:</vt:lpstr>
      <vt:lpstr>Knee-jerk Reflex</vt:lpstr>
      <vt:lpstr>Emergency Incident Reporting</vt:lpstr>
      <vt:lpstr>Emergency Incident Processing</vt:lpstr>
      <vt:lpstr>Flow Charts Ownership</vt:lpstr>
      <vt:lpstr>Feedback and Planning (again)</vt:lpstr>
      <vt:lpstr>Updating the Systems</vt:lpstr>
      <vt:lpstr>Annual Weeding and Reseeding</vt:lpstr>
      <vt:lpstr>Celebrate</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Systemization of School  Administration</dc:title>
  <dc:creator>Fawzia Tung</dc:creator>
  <cp:lastModifiedBy>Fawzia Tung</cp:lastModifiedBy>
  <cp:revision>52</cp:revision>
  <dcterms:created xsi:type="dcterms:W3CDTF">2015-12-15T21:22:34Z</dcterms:created>
  <dcterms:modified xsi:type="dcterms:W3CDTF">2015-12-17T19:20:43Z</dcterms:modified>
</cp:coreProperties>
</file>